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272" r:id="rId2"/>
    <p:sldId id="273" r:id="rId3"/>
    <p:sldId id="401" r:id="rId4"/>
    <p:sldId id="274" r:id="rId5"/>
    <p:sldId id="298" r:id="rId6"/>
    <p:sldId id="400" r:id="rId7"/>
    <p:sldId id="297" r:id="rId8"/>
    <p:sldId id="291" r:id="rId9"/>
    <p:sldId id="290" r:id="rId10"/>
    <p:sldId id="302" r:id="rId11"/>
    <p:sldId id="397" r:id="rId12"/>
    <p:sldId id="417" r:id="rId13"/>
    <p:sldId id="403" r:id="rId14"/>
    <p:sldId id="405" r:id="rId15"/>
    <p:sldId id="275" r:id="rId16"/>
    <p:sldId id="286" r:id="rId17"/>
    <p:sldId id="287" r:id="rId18"/>
    <p:sldId id="285" r:id="rId19"/>
    <p:sldId id="308" r:id="rId20"/>
    <p:sldId id="307" r:id="rId21"/>
    <p:sldId id="281" r:id="rId22"/>
    <p:sldId id="310" r:id="rId23"/>
    <p:sldId id="316" r:id="rId24"/>
    <p:sldId id="277" r:id="rId25"/>
    <p:sldId id="278" r:id="rId26"/>
    <p:sldId id="317" r:id="rId27"/>
    <p:sldId id="295" r:id="rId28"/>
    <p:sldId id="293" r:id="rId29"/>
    <p:sldId id="319" r:id="rId30"/>
    <p:sldId id="318" r:id="rId31"/>
    <p:sldId id="303" r:id="rId32"/>
    <p:sldId id="324" r:id="rId33"/>
    <p:sldId id="395" r:id="rId34"/>
    <p:sldId id="279" r:id="rId35"/>
    <p:sldId id="289" r:id="rId36"/>
    <p:sldId id="280" r:id="rId37"/>
    <p:sldId id="413" r:id="rId38"/>
    <p:sldId id="414" r:id="rId39"/>
    <p:sldId id="415" r:id="rId40"/>
    <p:sldId id="416" r:id="rId41"/>
    <p:sldId id="271" r:id="rId42"/>
    <p:sldId id="393" r:id="rId43"/>
    <p:sldId id="394" r:id="rId44"/>
    <p:sldId id="263" r:id="rId45"/>
    <p:sldId id="328" r:id="rId46"/>
    <p:sldId id="408" r:id="rId47"/>
    <p:sldId id="409" r:id="rId48"/>
    <p:sldId id="410" r:id="rId49"/>
    <p:sldId id="306" r:id="rId50"/>
    <p:sldId id="260" r:id="rId51"/>
    <p:sldId id="337" r:id="rId52"/>
    <p:sldId id="329" r:id="rId53"/>
    <p:sldId id="407" r:id="rId54"/>
    <p:sldId id="340" r:id="rId55"/>
    <p:sldId id="339" r:id="rId56"/>
    <p:sldId id="341" r:id="rId57"/>
    <p:sldId id="412" r:id="rId58"/>
    <p:sldId id="345" r:id="rId59"/>
    <p:sldId id="346" r:id="rId60"/>
    <p:sldId id="347" r:id="rId61"/>
    <p:sldId id="348" r:id="rId62"/>
    <p:sldId id="349" r:id="rId63"/>
    <p:sldId id="350" r:id="rId64"/>
    <p:sldId id="351" r:id="rId65"/>
    <p:sldId id="352" r:id="rId66"/>
    <p:sldId id="353" r:id="rId67"/>
    <p:sldId id="355" r:id="rId68"/>
    <p:sldId id="356" r:id="rId69"/>
    <p:sldId id="357" r:id="rId70"/>
    <p:sldId id="358" r:id="rId71"/>
    <p:sldId id="359" r:id="rId72"/>
    <p:sldId id="360" r:id="rId73"/>
    <p:sldId id="361" r:id="rId74"/>
    <p:sldId id="363" r:id="rId75"/>
    <p:sldId id="364" r:id="rId76"/>
    <p:sldId id="365" r:id="rId77"/>
    <p:sldId id="377" r:id="rId78"/>
    <p:sldId id="366" r:id="rId79"/>
    <p:sldId id="367" r:id="rId80"/>
    <p:sldId id="368" r:id="rId81"/>
    <p:sldId id="369" r:id="rId82"/>
    <p:sldId id="370" r:id="rId83"/>
    <p:sldId id="371" r:id="rId84"/>
    <p:sldId id="372" r:id="rId85"/>
    <p:sldId id="373" r:id="rId86"/>
    <p:sldId id="374" r:id="rId87"/>
    <p:sldId id="375" r:id="rId88"/>
    <p:sldId id="354" r:id="rId89"/>
    <p:sldId id="376" r:id="rId90"/>
    <p:sldId id="380" r:id="rId91"/>
    <p:sldId id="381" r:id="rId92"/>
    <p:sldId id="382" r:id="rId93"/>
    <p:sldId id="385" r:id="rId94"/>
    <p:sldId id="386" r:id="rId95"/>
    <p:sldId id="387" r:id="rId96"/>
    <p:sldId id="378" r:id="rId97"/>
    <p:sldId id="398" r:id="rId98"/>
    <p:sldId id="402" r:id="rId99"/>
    <p:sldId id="384" r:id="rId100"/>
    <p:sldId id="406" r:id="rId10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195" autoAdjust="0"/>
  </p:normalViewPr>
  <p:slideViewPr>
    <p:cSldViewPr>
      <p:cViewPr varScale="1">
        <p:scale>
          <a:sx n="111" d="100"/>
          <a:sy n="111" d="100"/>
        </p:scale>
        <p:origin x="-1590" y="-90"/>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28B618-7C72-4E00-8466-9C571F131505}" type="datetimeFigureOut">
              <a:rPr lang="en-US" smtClean="0"/>
              <a:t>10/20/2019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74119E-8ECB-47C8-9395-F76AF9D0378B}" type="slidenum">
              <a:rPr lang="en-US" smtClean="0"/>
              <a:t>‹#›</a:t>
            </a:fld>
            <a:endParaRPr lang="en-US"/>
          </a:p>
        </p:txBody>
      </p:sp>
    </p:spTree>
    <p:extLst>
      <p:ext uri="{BB962C8B-B14F-4D97-AF65-F5344CB8AC3E}">
        <p14:creationId xmlns:p14="http://schemas.microsoft.com/office/powerpoint/2010/main" val="98272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enpdx.org/about/"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a:t>
            </a:r>
            <a:r>
              <a:rPr lang="en-US" baseline="0" dirty="0" smtClean="0"/>
              <a:t> to Neil </a:t>
            </a:r>
            <a:r>
              <a:rPr lang="en-US" baseline="0" dirty="0" err="1" smtClean="0"/>
              <a:t>Shubin</a:t>
            </a:r>
            <a:r>
              <a:rPr lang="en-US" baseline="0" dirty="0" smtClean="0"/>
              <a:t> PBS and book</a:t>
            </a:r>
            <a:endParaRPr lang="en-US" dirty="0"/>
          </a:p>
        </p:txBody>
      </p:sp>
      <p:sp>
        <p:nvSpPr>
          <p:cNvPr id="4" name="Slide Number Placeholder 3"/>
          <p:cNvSpPr>
            <a:spLocks noGrp="1"/>
          </p:cNvSpPr>
          <p:nvPr>
            <p:ph type="sldNum" sz="quarter" idx="10"/>
          </p:nvPr>
        </p:nvSpPr>
        <p:spPr/>
        <p:txBody>
          <a:bodyPr/>
          <a:lstStyle/>
          <a:p>
            <a:fld id="{6F74119E-8ECB-47C8-9395-F76AF9D0378B}" type="slidenum">
              <a:rPr lang="en-US" smtClean="0"/>
              <a:t>13</a:t>
            </a:fld>
            <a:endParaRPr lang="en-US"/>
          </a:p>
        </p:txBody>
      </p:sp>
    </p:spTree>
    <p:extLst>
      <p:ext uri="{BB962C8B-B14F-4D97-AF65-F5344CB8AC3E}">
        <p14:creationId xmlns:p14="http://schemas.microsoft.com/office/powerpoint/2010/main" val="3525310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9"/>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000">
                <a:solidFill>
                  <a:schemeClr val="tx1"/>
                </a:solidFill>
                <a:latin typeface="Comic Sans MS" pitchFamily="-105" charset="0"/>
                <a:ea typeface="ＭＳ Ｐゴシック" pitchFamily="-105" charset="-128"/>
              </a:defRPr>
            </a:lvl1pPr>
            <a:lvl2pPr marL="37931725" indent="-37474525" eaLnBrk="0" hangingPunct="0">
              <a:defRPr kumimoji="1" sz="3000">
                <a:solidFill>
                  <a:schemeClr val="tx1"/>
                </a:solidFill>
                <a:latin typeface="Comic Sans MS" pitchFamily="-105" charset="0"/>
                <a:ea typeface="ＭＳ Ｐゴシック" pitchFamily="-105" charset="-128"/>
              </a:defRPr>
            </a:lvl2pPr>
            <a:lvl3pPr eaLnBrk="0" hangingPunct="0">
              <a:defRPr kumimoji="1" sz="3000">
                <a:solidFill>
                  <a:schemeClr val="tx1"/>
                </a:solidFill>
                <a:latin typeface="Comic Sans MS" pitchFamily="-105" charset="0"/>
                <a:ea typeface="ＭＳ Ｐゴシック" pitchFamily="-105" charset="-128"/>
              </a:defRPr>
            </a:lvl3pPr>
            <a:lvl4pPr eaLnBrk="0" hangingPunct="0">
              <a:defRPr kumimoji="1" sz="3000">
                <a:solidFill>
                  <a:schemeClr val="tx1"/>
                </a:solidFill>
                <a:latin typeface="Comic Sans MS" pitchFamily="-105" charset="0"/>
                <a:ea typeface="ＭＳ Ｐゴシック" pitchFamily="-105" charset="-128"/>
              </a:defRPr>
            </a:lvl4pPr>
            <a:lvl5pPr eaLnBrk="0" hangingPunct="0">
              <a:defRPr kumimoji="1" sz="3000">
                <a:solidFill>
                  <a:schemeClr val="tx1"/>
                </a:solidFill>
                <a:latin typeface="Comic Sans MS" pitchFamily="-105" charset="0"/>
                <a:ea typeface="ＭＳ Ｐゴシック" pitchFamily="-105" charset="-128"/>
              </a:defRPr>
            </a:lvl5pPr>
            <a:lvl6pPr marL="457200" eaLnBrk="0" fontAlgn="base" hangingPunct="0">
              <a:spcBef>
                <a:spcPct val="20000"/>
              </a:spcBef>
              <a:spcAft>
                <a:spcPct val="0"/>
              </a:spcAft>
              <a:defRPr kumimoji="1" sz="3000">
                <a:solidFill>
                  <a:schemeClr val="tx1"/>
                </a:solidFill>
                <a:latin typeface="Comic Sans MS" pitchFamily="-105" charset="0"/>
                <a:ea typeface="ＭＳ Ｐゴシック" pitchFamily="-105" charset="-128"/>
              </a:defRPr>
            </a:lvl6pPr>
            <a:lvl7pPr marL="914400" eaLnBrk="0" fontAlgn="base" hangingPunct="0">
              <a:spcBef>
                <a:spcPct val="20000"/>
              </a:spcBef>
              <a:spcAft>
                <a:spcPct val="0"/>
              </a:spcAft>
              <a:defRPr kumimoji="1" sz="3000">
                <a:solidFill>
                  <a:schemeClr val="tx1"/>
                </a:solidFill>
                <a:latin typeface="Comic Sans MS" pitchFamily="-105" charset="0"/>
                <a:ea typeface="ＭＳ Ｐゴシック" pitchFamily="-105" charset="-128"/>
              </a:defRPr>
            </a:lvl7pPr>
            <a:lvl8pPr marL="1371600" eaLnBrk="0" fontAlgn="base" hangingPunct="0">
              <a:spcBef>
                <a:spcPct val="20000"/>
              </a:spcBef>
              <a:spcAft>
                <a:spcPct val="0"/>
              </a:spcAft>
              <a:defRPr kumimoji="1" sz="3000">
                <a:solidFill>
                  <a:schemeClr val="tx1"/>
                </a:solidFill>
                <a:latin typeface="Comic Sans MS" pitchFamily="-105" charset="0"/>
                <a:ea typeface="ＭＳ Ｐゴシック" pitchFamily="-105" charset="-128"/>
              </a:defRPr>
            </a:lvl8pPr>
            <a:lvl9pPr marL="1828800" eaLnBrk="0" fontAlgn="base" hangingPunct="0">
              <a:spcBef>
                <a:spcPct val="20000"/>
              </a:spcBef>
              <a:spcAft>
                <a:spcPct val="0"/>
              </a:spcAft>
              <a:defRPr kumimoji="1" sz="3000">
                <a:solidFill>
                  <a:schemeClr val="tx1"/>
                </a:solidFill>
                <a:latin typeface="Comic Sans MS" pitchFamily="-105" charset="0"/>
                <a:ea typeface="ＭＳ Ｐゴシック" pitchFamily="-105" charset="-128"/>
              </a:defRPr>
            </a:lvl9pPr>
          </a:lstStyle>
          <a:p>
            <a:fld id="{211AF334-C927-420E-9071-6967B14AEFF3}" type="slidenum">
              <a:rPr kumimoji="0" lang="en-US" altLang="en-US" sz="1200">
                <a:latin typeface="Tahoma" pitchFamily="16" charset="0"/>
              </a:rPr>
              <a:pPr/>
              <a:t>81</a:t>
            </a:fld>
            <a:endParaRPr kumimoji="0" lang="en-US" altLang="en-US" sz="1200">
              <a:latin typeface="Tahoma" pitchFamily="16" charset="0"/>
            </a:endParaRPr>
          </a:p>
        </p:txBody>
      </p:sp>
      <p:sp>
        <p:nvSpPr>
          <p:cNvPr id="70659" name="Rectangle 2"/>
          <p:cNvSpPr>
            <a:spLocks noGrp="1" noRot="1" noChangeAspect="1" noChangeArrowheads="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Arial" charset="0"/>
                <a:ea typeface="ＭＳ Ｐゴシック" pitchFamily="-105" charset="-128"/>
              </a:rPr>
              <a:t>In retrospect, geologists now realize that quite consistent Native American oral histories of earthquakes and tsunamis are passed from generation to generation in Native groups from northern California to western British Columbia. These native stories provide an opportunity to teach about Cascadia earthquakes and tsunamis in a history and social science context. </a:t>
            </a:r>
          </a:p>
          <a:p>
            <a:endParaRPr lang="en-US" altLang="en-US" smtClean="0">
              <a:latin typeface="Arial" charset="0"/>
              <a:ea typeface="ＭＳ Ｐゴシック" pitchFamily="-105" charset="-128"/>
            </a:endParaRPr>
          </a:p>
          <a:p>
            <a:r>
              <a:rPr lang="en-US" altLang="en-US" b="1" smtClean="0">
                <a:latin typeface="Arial" charset="0"/>
                <a:ea typeface="ＭＳ Ｐゴシック" pitchFamily="-105" charset="-128"/>
              </a:rPr>
              <a:t>ACTIVITY: </a:t>
            </a:r>
            <a:r>
              <a:rPr lang="en-US" altLang="en-US" smtClean="0">
                <a:latin typeface="Arial" charset="0"/>
                <a:ea typeface="ＭＳ Ｐゴシック" pitchFamily="-105" charset="-128"/>
              </a:rPr>
              <a:t>An example of a Native American oral history is described on this DVD at: 3. Cascadia Earthquakes &amp; Tsunamis &gt; 2. ACTIVITIES_Cascadia Earthquakes &amp; Tsunamis  &gt; Native American Stories &gt; NativeAmericanOralTradition-PNW Tsunamis.pdf</a:t>
            </a:r>
          </a:p>
          <a:p>
            <a:endParaRPr lang="en-US" altLang="en-US" smtClean="0">
              <a:latin typeface="Arial" charset="0"/>
              <a:ea typeface="ＭＳ Ｐゴシック" pitchFamily="-105" charset="-128"/>
            </a:endParaRPr>
          </a:p>
          <a:p>
            <a:r>
              <a:rPr lang="en-US" altLang="en-US" b="1" smtClean="0">
                <a:latin typeface="Arial" charset="0"/>
                <a:ea typeface="ＭＳ Ｐゴシック" pitchFamily="-105" charset="-128"/>
              </a:rPr>
              <a:t>VIDEO:</a:t>
            </a:r>
            <a:r>
              <a:rPr lang="en-US" altLang="en-US" smtClean="0">
                <a:latin typeface="Arial" charset="0"/>
                <a:ea typeface="ＭＳ Ｐゴシック" pitchFamily="-105" charset="-128"/>
              </a:rPr>
              <a:t> On this DVD, the Oregon Field Guide Program “Tsunami Update” program includes a segment about Native American oral histories of tsunamis. The video is at: 3. Cascadia Earthquakes &amp; Tsunamis &gt;  2. VIDEOS_Cascadia Earthquakes &amp; Tsunamis &gt; TsunamiUpdate_OregonFieldGuide_OPB.mov</a:t>
            </a:r>
          </a:p>
          <a:p>
            <a:r>
              <a:rPr lang="en-US" altLang="en-US" smtClean="0">
                <a:latin typeface="Arial" charset="0"/>
                <a:ea typeface="ＭＳ Ｐゴシック" pitchFamily="-105" charset="-128"/>
              </a:rPr>
              <a:t>This video can also be viewed online at: </a:t>
            </a:r>
            <a:r>
              <a:rPr lang="en-US" altLang="en-US" b="1" smtClean="0">
                <a:latin typeface="Arial" charset="0"/>
                <a:ea typeface="ＭＳ Ｐゴシック" pitchFamily="-105" charset="-128"/>
              </a:rPr>
              <a:t>http://www.opb.org/programs/ofg/segments/view/1715?q=tsunami</a:t>
            </a:r>
          </a:p>
          <a:p>
            <a:endParaRPr lang="en-US" altLang="en-US" smtClean="0">
              <a:latin typeface="Arial" charset="0"/>
              <a:ea typeface="ＭＳ Ｐゴシック" pitchFamily="-105"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Rattlesnake Arch, Colorado Plateau, CO Nat. Mon.</a:t>
            </a:r>
            <a:endParaRPr lang="en-US" dirty="0"/>
          </a:p>
        </p:txBody>
      </p:sp>
      <p:sp>
        <p:nvSpPr>
          <p:cNvPr id="4" name="Slide Number Placeholder 3"/>
          <p:cNvSpPr>
            <a:spLocks noGrp="1"/>
          </p:cNvSpPr>
          <p:nvPr>
            <p:ph type="sldNum" sz="quarter" idx="10"/>
          </p:nvPr>
        </p:nvSpPr>
        <p:spPr/>
        <p:txBody>
          <a:bodyPr/>
          <a:lstStyle/>
          <a:p>
            <a:pPr>
              <a:defRPr/>
            </a:pPr>
            <a:fld id="{40587F4D-25B4-4058-93B6-772A8938DD7C}" type="slidenum">
              <a:rPr lang="en-US" smtClean="0"/>
              <a:pPr>
                <a:defRPr/>
              </a:pPr>
              <a:t>94</a:t>
            </a:fld>
            <a:endParaRPr lang="en-US"/>
          </a:p>
        </p:txBody>
      </p:sp>
    </p:spTree>
    <p:extLst>
      <p:ext uri="{BB962C8B-B14F-4D97-AF65-F5344CB8AC3E}">
        <p14:creationId xmlns:p14="http://schemas.microsoft.com/office/powerpoint/2010/main" val="1270256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Yourinnerfish.com</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F74119E-8ECB-47C8-9395-F76AF9D0378B}" type="slidenum">
              <a:rPr lang="en-US" smtClean="0"/>
              <a:t>14</a:t>
            </a:fld>
            <a:endParaRPr lang="en-US"/>
          </a:p>
        </p:txBody>
      </p:sp>
    </p:spTree>
    <p:extLst>
      <p:ext uri="{BB962C8B-B14F-4D97-AF65-F5344CB8AC3E}">
        <p14:creationId xmlns:p14="http://schemas.microsoft.com/office/powerpoint/2010/main" val="3798686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 is from Norman and Ault, 2001</a:t>
            </a:r>
            <a:endParaRPr lang="en-US" dirty="0"/>
          </a:p>
        </p:txBody>
      </p:sp>
      <p:sp>
        <p:nvSpPr>
          <p:cNvPr id="4" name="Slide Number Placeholder 3"/>
          <p:cNvSpPr>
            <a:spLocks noGrp="1"/>
          </p:cNvSpPr>
          <p:nvPr>
            <p:ph type="sldNum" sz="quarter" idx="10"/>
          </p:nvPr>
        </p:nvSpPr>
        <p:spPr/>
        <p:txBody>
          <a:bodyPr/>
          <a:lstStyle/>
          <a:p>
            <a:fld id="{6F74119E-8ECB-47C8-9395-F76AF9D0378B}" type="slidenum">
              <a:rPr lang="en-US" smtClean="0"/>
              <a:t>29</a:t>
            </a:fld>
            <a:endParaRPr lang="en-US"/>
          </a:p>
        </p:txBody>
      </p:sp>
    </p:spTree>
    <p:extLst>
      <p:ext uri="{BB962C8B-B14F-4D97-AF65-F5344CB8AC3E}">
        <p14:creationId xmlns:p14="http://schemas.microsoft.com/office/powerpoint/2010/main" val="95781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Kyle’s South Africa work; tie to Freire</a:t>
            </a:r>
            <a:endParaRPr lang="en-US" dirty="0"/>
          </a:p>
        </p:txBody>
      </p:sp>
      <p:sp>
        <p:nvSpPr>
          <p:cNvPr id="4" name="Slide Number Placeholder 3"/>
          <p:cNvSpPr>
            <a:spLocks noGrp="1"/>
          </p:cNvSpPr>
          <p:nvPr>
            <p:ph type="sldNum" sz="quarter" idx="10"/>
          </p:nvPr>
        </p:nvSpPr>
        <p:spPr/>
        <p:txBody>
          <a:bodyPr/>
          <a:lstStyle/>
          <a:p>
            <a:fld id="{6F74119E-8ECB-47C8-9395-F76AF9D0378B}" type="slidenum">
              <a:rPr lang="en-US" smtClean="0"/>
              <a:t>32</a:t>
            </a:fld>
            <a:endParaRPr lang="en-US"/>
          </a:p>
        </p:txBody>
      </p:sp>
    </p:spTree>
    <p:extLst>
      <p:ext uri="{BB962C8B-B14F-4D97-AF65-F5344CB8AC3E}">
        <p14:creationId xmlns:p14="http://schemas.microsoft.com/office/powerpoint/2010/main" val="3847908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https://www.renpdx.org/about/</a:t>
            </a:r>
            <a:r>
              <a:rPr lang="en-US" dirty="0" smtClean="0"/>
              <a:t>  Renaissance</a:t>
            </a:r>
            <a:r>
              <a:rPr lang="en-US" baseline="0" dirty="0" smtClean="0"/>
              <a:t> School of Arts and Sciences;  see also Arbor and DT projects.</a:t>
            </a:r>
            <a:endParaRPr lang="en-US" dirty="0"/>
          </a:p>
        </p:txBody>
      </p:sp>
      <p:sp>
        <p:nvSpPr>
          <p:cNvPr id="4" name="Slide Number Placeholder 3"/>
          <p:cNvSpPr>
            <a:spLocks noGrp="1"/>
          </p:cNvSpPr>
          <p:nvPr>
            <p:ph type="sldNum" sz="quarter" idx="10"/>
          </p:nvPr>
        </p:nvSpPr>
        <p:spPr/>
        <p:txBody>
          <a:bodyPr/>
          <a:lstStyle/>
          <a:p>
            <a:fld id="{6F74119E-8ECB-47C8-9395-F76AF9D0378B}" type="slidenum">
              <a:rPr lang="en-US" smtClean="0"/>
              <a:t>33</a:t>
            </a:fld>
            <a:endParaRPr lang="en-US"/>
          </a:p>
        </p:txBody>
      </p:sp>
    </p:spTree>
    <p:extLst>
      <p:ext uri="{BB962C8B-B14F-4D97-AF65-F5344CB8AC3E}">
        <p14:creationId xmlns:p14="http://schemas.microsoft.com/office/powerpoint/2010/main" val="1465345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Gallison</a:t>
            </a:r>
            <a:r>
              <a:rPr lang="en-US" dirty="0" smtClean="0"/>
              <a:t>, Disunity of Science and others in</a:t>
            </a:r>
            <a:r>
              <a:rPr lang="en-US" baseline="0" dirty="0" smtClean="0"/>
              <a:t> Footprints! Full quote is on </a:t>
            </a:r>
            <a:r>
              <a:rPr lang="en-US" baseline="0" dirty="0" err="1" smtClean="0"/>
              <a:t>Cosmopolis</a:t>
            </a:r>
            <a:r>
              <a:rPr lang="en-US" baseline="0" dirty="0" smtClean="0"/>
              <a:t>, p. 165.</a:t>
            </a:r>
            <a:endParaRPr lang="en-US" dirty="0"/>
          </a:p>
        </p:txBody>
      </p:sp>
      <p:sp>
        <p:nvSpPr>
          <p:cNvPr id="4" name="Slide Number Placeholder 3"/>
          <p:cNvSpPr>
            <a:spLocks noGrp="1"/>
          </p:cNvSpPr>
          <p:nvPr>
            <p:ph type="sldNum" sz="quarter" idx="10"/>
          </p:nvPr>
        </p:nvSpPr>
        <p:spPr/>
        <p:txBody>
          <a:bodyPr/>
          <a:lstStyle/>
          <a:p>
            <a:fld id="{6F74119E-8ECB-47C8-9395-F76AF9D0378B}" type="slidenum">
              <a:rPr lang="en-US" smtClean="0"/>
              <a:t>43</a:t>
            </a:fld>
            <a:endParaRPr lang="en-US"/>
          </a:p>
        </p:txBody>
      </p:sp>
    </p:spTree>
    <p:extLst>
      <p:ext uri="{BB962C8B-B14F-4D97-AF65-F5344CB8AC3E}">
        <p14:creationId xmlns:p14="http://schemas.microsoft.com/office/powerpoint/2010/main" val="1681553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 </a:t>
            </a:r>
            <a:r>
              <a:rPr lang="en-US" altLang="en-US" b="1" smtClean="0"/>
              <a:t>Explore the seismicity further:  </a:t>
            </a:r>
            <a:r>
              <a:rPr lang="en-US" altLang="en-US" smtClean="0"/>
              <a:t>Explore in the IRIS Earthquake Browser (www.iris.edu/ieb)</a:t>
            </a:r>
          </a:p>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itchFamily="34" charset="0"/>
                <a:ea typeface="ＭＳ Ｐゴシック" pitchFamily="34" charset="-128"/>
              </a:defRPr>
            </a:lvl1pPr>
            <a:lvl2pPr marL="702756" indent="-270291">
              <a:spcBef>
                <a:spcPct val="30000"/>
              </a:spcBef>
              <a:defRPr sz="1100">
                <a:solidFill>
                  <a:schemeClr val="tx1"/>
                </a:solidFill>
                <a:latin typeface="Calibri" pitchFamily="34" charset="0"/>
                <a:ea typeface="ＭＳ Ｐゴシック" pitchFamily="34" charset="-128"/>
              </a:defRPr>
            </a:lvl2pPr>
            <a:lvl3pPr marL="1081164" indent="-216233">
              <a:spcBef>
                <a:spcPct val="30000"/>
              </a:spcBef>
              <a:defRPr sz="1100">
                <a:solidFill>
                  <a:schemeClr val="tx1"/>
                </a:solidFill>
                <a:latin typeface="Calibri" pitchFamily="34" charset="0"/>
                <a:ea typeface="ＭＳ Ｐゴシック" pitchFamily="34" charset="-128"/>
              </a:defRPr>
            </a:lvl3pPr>
            <a:lvl4pPr marL="1513629" indent="-216233">
              <a:spcBef>
                <a:spcPct val="30000"/>
              </a:spcBef>
              <a:defRPr sz="1100">
                <a:solidFill>
                  <a:schemeClr val="tx1"/>
                </a:solidFill>
                <a:latin typeface="Calibri" pitchFamily="34" charset="0"/>
                <a:ea typeface="ＭＳ Ｐゴシック" pitchFamily="34" charset="-128"/>
              </a:defRPr>
            </a:lvl4pPr>
            <a:lvl5pPr marL="1946095" indent="-216233">
              <a:spcBef>
                <a:spcPct val="30000"/>
              </a:spcBef>
              <a:defRPr sz="1100">
                <a:solidFill>
                  <a:schemeClr val="tx1"/>
                </a:solidFill>
                <a:latin typeface="Calibri" pitchFamily="34" charset="0"/>
                <a:ea typeface="ＭＳ Ｐゴシック" pitchFamily="34" charset="-128"/>
              </a:defRPr>
            </a:lvl5pPr>
            <a:lvl6pPr marL="2378560"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6pPr>
            <a:lvl7pPr marL="2811026"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7pPr>
            <a:lvl8pPr marL="3243491"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8pPr>
            <a:lvl9pPr marL="3675957" indent="-216233" eaLnBrk="0" fontAlgn="base" hangingPunct="0">
              <a:spcBef>
                <a:spcPct val="30000"/>
              </a:spcBef>
              <a:spcAft>
                <a:spcPct val="0"/>
              </a:spcAft>
              <a:defRPr sz="1100">
                <a:solidFill>
                  <a:schemeClr val="tx1"/>
                </a:solidFill>
                <a:latin typeface="Calibri" pitchFamily="34" charset="0"/>
                <a:ea typeface="ＭＳ Ｐゴシック" pitchFamily="34" charset="-128"/>
              </a:defRPr>
            </a:lvl9pPr>
          </a:lstStyle>
          <a:p>
            <a:pPr>
              <a:spcBef>
                <a:spcPct val="0"/>
              </a:spcBef>
            </a:pPr>
            <a:fld id="{5B1E7A73-8CA0-4555-B851-1EE8F44A67A7}" type="slidenum">
              <a:rPr lang="en-US" altLang="en-US" sz="1200"/>
              <a:pPr>
                <a:spcBef>
                  <a:spcPct val="0"/>
                </a:spcBef>
              </a:pPr>
              <a:t>47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9"/>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000">
                <a:solidFill>
                  <a:schemeClr val="tx1"/>
                </a:solidFill>
                <a:latin typeface="Comic Sans MS" pitchFamily="-105" charset="0"/>
                <a:ea typeface="ＭＳ Ｐゴシック" pitchFamily="-105" charset="-128"/>
              </a:defRPr>
            </a:lvl1pPr>
            <a:lvl2pPr marL="37931725" indent="-37474525" eaLnBrk="0" hangingPunct="0">
              <a:defRPr kumimoji="1" sz="3000">
                <a:solidFill>
                  <a:schemeClr val="tx1"/>
                </a:solidFill>
                <a:latin typeface="Comic Sans MS" pitchFamily="-105" charset="0"/>
                <a:ea typeface="ＭＳ Ｐゴシック" pitchFamily="-105" charset="-128"/>
              </a:defRPr>
            </a:lvl2pPr>
            <a:lvl3pPr eaLnBrk="0" hangingPunct="0">
              <a:defRPr kumimoji="1" sz="3000">
                <a:solidFill>
                  <a:schemeClr val="tx1"/>
                </a:solidFill>
                <a:latin typeface="Comic Sans MS" pitchFamily="-105" charset="0"/>
                <a:ea typeface="ＭＳ Ｐゴシック" pitchFamily="-105" charset="-128"/>
              </a:defRPr>
            </a:lvl3pPr>
            <a:lvl4pPr eaLnBrk="0" hangingPunct="0">
              <a:defRPr kumimoji="1" sz="3000">
                <a:solidFill>
                  <a:schemeClr val="tx1"/>
                </a:solidFill>
                <a:latin typeface="Comic Sans MS" pitchFamily="-105" charset="0"/>
                <a:ea typeface="ＭＳ Ｐゴシック" pitchFamily="-105" charset="-128"/>
              </a:defRPr>
            </a:lvl4pPr>
            <a:lvl5pPr eaLnBrk="0" hangingPunct="0">
              <a:defRPr kumimoji="1" sz="3000">
                <a:solidFill>
                  <a:schemeClr val="tx1"/>
                </a:solidFill>
                <a:latin typeface="Comic Sans MS" pitchFamily="-105" charset="0"/>
                <a:ea typeface="ＭＳ Ｐゴシック" pitchFamily="-105" charset="-128"/>
              </a:defRPr>
            </a:lvl5pPr>
            <a:lvl6pPr marL="457200" eaLnBrk="0" fontAlgn="base" hangingPunct="0">
              <a:spcBef>
                <a:spcPct val="20000"/>
              </a:spcBef>
              <a:spcAft>
                <a:spcPct val="0"/>
              </a:spcAft>
              <a:defRPr kumimoji="1" sz="3000">
                <a:solidFill>
                  <a:schemeClr val="tx1"/>
                </a:solidFill>
                <a:latin typeface="Comic Sans MS" pitchFamily="-105" charset="0"/>
                <a:ea typeface="ＭＳ Ｐゴシック" pitchFamily="-105" charset="-128"/>
              </a:defRPr>
            </a:lvl6pPr>
            <a:lvl7pPr marL="914400" eaLnBrk="0" fontAlgn="base" hangingPunct="0">
              <a:spcBef>
                <a:spcPct val="20000"/>
              </a:spcBef>
              <a:spcAft>
                <a:spcPct val="0"/>
              </a:spcAft>
              <a:defRPr kumimoji="1" sz="3000">
                <a:solidFill>
                  <a:schemeClr val="tx1"/>
                </a:solidFill>
                <a:latin typeface="Comic Sans MS" pitchFamily="-105" charset="0"/>
                <a:ea typeface="ＭＳ Ｐゴシック" pitchFamily="-105" charset="-128"/>
              </a:defRPr>
            </a:lvl7pPr>
            <a:lvl8pPr marL="1371600" eaLnBrk="0" fontAlgn="base" hangingPunct="0">
              <a:spcBef>
                <a:spcPct val="20000"/>
              </a:spcBef>
              <a:spcAft>
                <a:spcPct val="0"/>
              </a:spcAft>
              <a:defRPr kumimoji="1" sz="3000">
                <a:solidFill>
                  <a:schemeClr val="tx1"/>
                </a:solidFill>
                <a:latin typeface="Comic Sans MS" pitchFamily="-105" charset="0"/>
                <a:ea typeface="ＭＳ Ｐゴシック" pitchFamily="-105" charset="-128"/>
              </a:defRPr>
            </a:lvl8pPr>
            <a:lvl9pPr marL="1828800" eaLnBrk="0" fontAlgn="base" hangingPunct="0">
              <a:spcBef>
                <a:spcPct val="20000"/>
              </a:spcBef>
              <a:spcAft>
                <a:spcPct val="0"/>
              </a:spcAft>
              <a:defRPr kumimoji="1" sz="3000">
                <a:solidFill>
                  <a:schemeClr val="tx1"/>
                </a:solidFill>
                <a:latin typeface="Comic Sans MS" pitchFamily="-105" charset="0"/>
                <a:ea typeface="ＭＳ Ｐゴシック" pitchFamily="-105" charset="-128"/>
              </a:defRPr>
            </a:lvl9pPr>
          </a:lstStyle>
          <a:p>
            <a:fld id="{526877B8-6807-4454-9D70-68338D5CBDFB}" type="slidenum">
              <a:rPr kumimoji="0" lang="en-US" altLang="en-US" sz="1200">
                <a:latin typeface="Tahoma" pitchFamily="16" charset="0"/>
              </a:rPr>
              <a:pPr/>
              <a:t>79</a:t>
            </a:fld>
            <a:endParaRPr kumimoji="0" lang="en-US" altLang="en-US" sz="1200">
              <a:latin typeface="Tahoma" pitchFamily="16" charset="0"/>
            </a:endParaRPr>
          </a:p>
        </p:txBody>
      </p:sp>
      <p:sp>
        <p:nvSpPr>
          <p:cNvPr id="44035" name="Rectangle 2"/>
          <p:cNvSpPr>
            <a:spLocks noGrp="1" noRot="1" noChangeAspect="1" noChangeArrowheads="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Arial" charset="0"/>
                <a:ea typeface="ＭＳ Ｐゴシック" pitchFamily="-105" charset="-128"/>
              </a:rPr>
              <a:t>Tree-ring dating of ghost forests along coastal areas of Cascadia is an important element of the scientific detective work that led to the realization that great earthquakes do occur on the Cascadia subduction zone. The two books listed below tell that story in an engaging and effective way that can be transferred to the Earth Science classroom.</a:t>
            </a:r>
          </a:p>
          <a:p>
            <a:endParaRPr lang="en-US" altLang="en-US" smtClean="0">
              <a:latin typeface="Arial" charset="0"/>
              <a:ea typeface="ＭＳ Ｐゴシック" pitchFamily="-105" charset="-128"/>
            </a:endParaRPr>
          </a:p>
          <a:p>
            <a:r>
              <a:rPr lang="en-US" altLang="en-US" b="1" smtClean="0">
                <a:latin typeface="Arial" charset="0"/>
                <a:ea typeface="ＭＳ Ｐゴシック" pitchFamily="-105" charset="-128"/>
              </a:rPr>
              <a:t>ACTIVITY:</a:t>
            </a:r>
            <a:r>
              <a:rPr lang="en-US" altLang="en-US" smtClean="0">
                <a:latin typeface="Arial" charset="0"/>
                <a:ea typeface="ＭＳ Ｐゴシック" pitchFamily="-105" charset="-128"/>
              </a:rPr>
              <a:t> On this DVD, a classroom activity on tree-ring dating is provided at: 3. Cascadia Earthquakes &amp; Tsunamis &gt; 2. ACTIVITIES_Cascadia Earthquakes &amp; Tsunamis  &gt; Cascadia Tsunami Geology &gt; ACTIVITY Dendrochronology – Tree Ring ACTIVITY</a:t>
            </a:r>
          </a:p>
          <a:p>
            <a:endParaRPr lang="en-US" altLang="en-US" smtClean="0">
              <a:latin typeface="Arial" charset="0"/>
              <a:ea typeface="ＭＳ Ｐゴシック" pitchFamily="-105" charset="-128"/>
            </a:endParaRPr>
          </a:p>
          <a:p>
            <a:endParaRPr lang="en-US" altLang="en-US" smtClean="0">
              <a:latin typeface="Arial" charset="0"/>
              <a:ea typeface="ＭＳ Ｐゴシック" pitchFamily="-105" charset="-128"/>
            </a:endParaRPr>
          </a:p>
          <a:p>
            <a:r>
              <a:rPr lang="en-US" altLang="en-US" smtClean="0">
                <a:latin typeface="Arial" charset="0"/>
                <a:ea typeface="ＭＳ Ｐゴシック" pitchFamily="-105" charset="-128"/>
              </a:rPr>
              <a:t>Books on Cascadia great earthquakes and tsunamis:</a:t>
            </a:r>
          </a:p>
          <a:p>
            <a:r>
              <a:rPr lang="en-US" altLang="en-US" smtClean="0">
                <a:latin typeface="Arial" charset="0"/>
                <a:ea typeface="ＭＳ Ｐゴシック" pitchFamily="-105" charset="-128"/>
              </a:rPr>
              <a:t>1. Brian F. ATWATER, MUSUMI-ROKKAKU Satoko, SATAKE Kenji, TSUJI Yoshinobu, UEDA Kazue, and David K. YAMAGUCHI, 2005,</a:t>
            </a:r>
          </a:p>
          <a:p>
            <a:r>
              <a:rPr lang="en-US" altLang="en-US" smtClean="0">
                <a:latin typeface="Arial" charset="0"/>
                <a:ea typeface="ＭＳ Ｐゴシック" pitchFamily="-105" charset="-128"/>
              </a:rPr>
              <a:t>T</a:t>
            </a:r>
            <a:r>
              <a:rPr lang="en-US" altLang="en-US" i="1" smtClean="0">
                <a:latin typeface="Arial" charset="0"/>
                <a:ea typeface="ＭＳ Ｐゴシック" pitchFamily="-105" charset="-128"/>
              </a:rPr>
              <a:t>he Orphan Tsunami of 1700—Japanese Clues to a Parent Earthquake in North America; University of Washington Press</a:t>
            </a:r>
          </a:p>
          <a:p>
            <a:r>
              <a:rPr lang="en-US" altLang="en-US" smtClean="0">
                <a:latin typeface="Arial" charset="0"/>
                <a:ea typeface="ＭＳ Ｐゴシック" pitchFamily="-105" charset="-128"/>
              </a:rPr>
              <a:t>2. John Clague, Chris Yorath, Richard Franklin, and Bob Turner, 2006, </a:t>
            </a:r>
            <a:r>
              <a:rPr lang="en-US" altLang="en-US" i="1" smtClean="0">
                <a:latin typeface="Arial" charset="0"/>
                <a:ea typeface="ＭＳ Ｐゴシック" pitchFamily="-105" charset="-128"/>
              </a:rPr>
              <a:t>At Risk: Earthquakes and Tsunamis on the West Coast; Tricouni Press</a:t>
            </a:r>
            <a:endParaRPr lang="en-US" altLang="en-US" smtClean="0">
              <a:latin typeface="Arial" charset="0"/>
              <a:ea typeface="ＭＳ Ｐゴシック" pitchFamily="-10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9"/>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000">
                <a:solidFill>
                  <a:schemeClr val="tx1"/>
                </a:solidFill>
                <a:latin typeface="Comic Sans MS" pitchFamily="-105" charset="0"/>
                <a:ea typeface="ＭＳ Ｐゴシック" pitchFamily="-105" charset="-128"/>
              </a:defRPr>
            </a:lvl1pPr>
            <a:lvl2pPr marL="37931725" indent="-37474525" eaLnBrk="0" hangingPunct="0">
              <a:defRPr kumimoji="1" sz="3000">
                <a:solidFill>
                  <a:schemeClr val="tx1"/>
                </a:solidFill>
                <a:latin typeface="Comic Sans MS" pitchFamily="-105" charset="0"/>
                <a:ea typeface="ＭＳ Ｐゴシック" pitchFamily="-105" charset="-128"/>
              </a:defRPr>
            </a:lvl2pPr>
            <a:lvl3pPr eaLnBrk="0" hangingPunct="0">
              <a:defRPr kumimoji="1" sz="3000">
                <a:solidFill>
                  <a:schemeClr val="tx1"/>
                </a:solidFill>
                <a:latin typeface="Comic Sans MS" pitchFamily="-105" charset="0"/>
                <a:ea typeface="ＭＳ Ｐゴシック" pitchFamily="-105" charset="-128"/>
              </a:defRPr>
            </a:lvl3pPr>
            <a:lvl4pPr eaLnBrk="0" hangingPunct="0">
              <a:defRPr kumimoji="1" sz="3000">
                <a:solidFill>
                  <a:schemeClr val="tx1"/>
                </a:solidFill>
                <a:latin typeface="Comic Sans MS" pitchFamily="-105" charset="0"/>
                <a:ea typeface="ＭＳ Ｐゴシック" pitchFamily="-105" charset="-128"/>
              </a:defRPr>
            </a:lvl4pPr>
            <a:lvl5pPr eaLnBrk="0" hangingPunct="0">
              <a:defRPr kumimoji="1" sz="3000">
                <a:solidFill>
                  <a:schemeClr val="tx1"/>
                </a:solidFill>
                <a:latin typeface="Comic Sans MS" pitchFamily="-105" charset="0"/>
                <a:ea typeface="ＭＳ Ｐゴシック" pitchFamily="-105" charset="-128"/>
              </a:defRPr>
            </a:lvl5pPr>
            <a:lvl6pPr marL="457200" eaLnBrk="0" fontAlgn="base" hangingPunct="0">
              <a:spcBef>
                <a:spcPct val="20000"/>
              </a:spcBef>
              <a:spcAft>
                <a:spcPct val="0"/>
              </a:spcAft>
              <a:defRPr kumimoji="1" sz="3000">
                <a:solidFill>
                  <a:schemeClr val="tx1"/>
                </a:solidFill>
                <a:latin typeface="Comic Sans MS" pitchFamily="-105" charset="0"/>
                <a:ea typeface="ＭＳ Ｐゴシック" pitchFamily="-105" charset="-128"/>
              </a:defRPr>
            </a:lvl6pPr>
            <a:lvl7pPr marL="914400" eaLnBrk="0" fontAlgn="base" hangingPunct="0">
              <a:spcBef>
                <a:spcPct val="20000"/>
              </a:spcBef>
              <a:spcAft>
                <a:spcPct val="0"/>
              </a:spcAft>
              <a:defRPr kumimoji="1" sz="3000">
                <a:solidFill>
                  <a:schemeClr val="tx1"/>
                </a:solidFill>
                <a:latin typeface="Comic Sans MS" pitchFamily="-105" charset="0"/>
                <a:ea typeface="ＭＳ Ｐゴシック" pitchFamily="-105" charset="-128"/>
              </a:defRPr>
            </a:lvl7pPr>
            <a:lvl8pPr marL="1371600" eaLnBrk="0" fontAlgn="base" hangingPunct="0">
              <a:spcBef>
                <a:spcPct val="20000"/>
              </a:spcBef>
              <a:spcAft>
                <a:spcPct val="0"/>
              </a:spcAft>
              <a:defRPr kumimoji="1" sz="3000">
                <a:solidFill>
                  <a:schemeClr val="tx1"/>
                </a:solidFill>
                <a:latin typeface="Comic Sans MS" pitchFamily="-105" charset="0"/>
                <a:ea typeface="ＭＳ Ｐゴシック" pitchFamily="-105" charset="-128"/>
              </a:defRPr>
            </a:lvl8pPr>
            <a:lvl9pPr marL="1828800" eaLnBrk="0" fontAlgn="base" hangingPunct="0">
              <a:spcBef>
                <a:spcPct val="20000"/>
              </a:spcBef>
              <a:spcAft>
                <a:spcPct val="0"/>
              </a:spcAft>
              <a:defRPr kumimoji="1" sz="3000">
                <a:solidFill>
                  <a:schemeClr val="tx1"/>
                </a:solidFill>
                <a:latin typeface="Comic Sans MS" pitchFamily="-105" charset="0"/>
                <a:ea typeface="ＭＳ Ｐゴシック" pitchFamily="-105" charset="-128"/>
              </a:defRPr>
            </a:lvl9pPr>
          </a:lstStyle>
          <a:p>
            <a:fld id="{DAE4E1D0-92E3-4A26-A68B-5EB94828E4A5}" type="slidenum">
              <a:rPr kumimoji="0" lang="en-US" altLang="en-US" sz="1200">
                <a:latin typeface="Tahoma" pitchFamily="16" charset="0"/>
              </a:rPr>
              <a:pPr/>
              <a:t>80</a:t>
            </a:fld>
            <a:endParaRPr kumimoji="0" lang="en-US" altLang="en-US" sz="1200">
              <a:latin typeface="Tahoma" pitchFamily="16" charset="0"/>
            </a:endParaRPr>
          </a:p>
        </p:txBody>
      </p:sp>
      <p:sp>
        <p:nvSpPr>
          <p:cNvPr id="46083" name="Rectangle 2"/>
          <p:cNvSpPr>
            <a:spLocks noGrp="1" noRot="1" noChangeAspect="1" noChangeArrowheads="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Arial" charset="0"/>
                <a:ea typeface="ＭＳ Ｐゴシック" pitchFamily="-105" charset="-128"/>
              </a:rPr>
              <a:t>Japanese historic records of an “Orphan Tsunami” in January of 1700 document the size and timing of the tsunami that was generated by last great Cascadia earthquake. The </a:t>
            </a:r>
            <a:r>
              <a:rPr lang="en-US" altLang="en-US" i="1" smtClean="0">
                <a:latin typeface="Arial" charset="0"/>
                <a:ea typeface="ＭＳ Ｐゴシック" pitchFamily="-105" charset="-128"/>
              </a:rPr>
              <a:t>Orphan Tsunami of 1700 </a:t>
            </a:r>
            <a:r>
              <a:rPr lang="en-US" altLang="en-US" smtClean="0">
                <a:latin typeface="Arial" charset="0"/>
                <a:ea typeface="ＭＳ Ｐゴシック" pitchFamily="-105" charset="-128"/>
              </a:rPr>
              <a:t>book provides many examples of these Japanese records.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BE18F1-1906-4973-A6E6-DBDEC7590DCD}"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5E655-6422-45E7-A7EC-B14FBD7830DE}" type="slidenum">
              <a:rPr lang="en-US" smtClean="0"/>
              <a:t>‹#›</a:t>
            </a:fld>
            <a:endParaRPr lang="en-US"/>
          </a:p>
        </p:txBody>
      </p:sp>
    </p:spTree>
    <p:extLst>
      <p:ext uri="{BB962C8B-B14F-4D97-AF65-F5344CB8AC3E}">
        <p14:creationId xmlns:p14="http://schemas.microsoft.com/office/powerpoint/2010/main" val="1576035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BE18F1-1906-4973-A6E6-DBDEC7590DCD}"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5E655-6422-45E7-A7EC-B14FBD7830DE}" type="slidenum">
              <a:rPr lang="en-US" smtClean="0"/>
              <a:t>‹#›</a:t>
            </a:fld>
            <a:endParaRPr lang="en-US"/>
          </a:p>
        </p:txBody>
      </p:sp>
    </p:spTree>
    <p:extLst>
      <p:ext uri="{BB962C8B-B14F-4D97-AF65-F5344CB8AC3E}">
        <p14:creationId xmlns:p14="http://schemas.microsoft.com/office/powerpoint/2010/main" val="412277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BE18F1-1906-4973-A6E6-DBDEC7590DCD}"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5E655-6422-45E7-A7EC-B14FBD7830DE}" type="slidenum">
              <a:rPr lang="en-US" smtClean="0"/>
              <a:t>‹#›</a:t>
            </a:fld>
            <a:endParaRPr lang="en-US"/>
          </a:p>
        </p:txBody>
      </p:sp>
    </p:spTree>
    <p:extLst>
      <p:ext uri="{BB962C8B-B14F-4D97-AF65-F5344CB8AC3E}">
        <p14:creationId xmlns:p14="http://schemas.microsoft.com/office/powerpoint/2010/main" val="116804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AABAE084-1734-44A0-BEF9-EACD9B20D320}" type="slidenum">
              <a:rPr lang="en-US" altLang="en-US"/>
              <a:pPr>
                <a:defRPr/>
              </a:pPr>
              <a:t>‹#›</a:t>
            </a:fld>
            <a:endParaRPr lang="en-US" altLang="en-US"/>
          </a:p>
        </p:txBody>
      </p:sp>
    </p:spTree>
    <p:extLst>
      <p:ext uri="{BB962C8B-B14F-4D97-AF65-F5344CB8AC3E}">
        <p14:creationId xmlns:p14="http://schemas.microsoft.com/office/powerpoint/2010/main" val="2952578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BE18F1-1906-4973-A6E6-DBDEC7590DCD}"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5E655-6422-45E7-A7EC-B14FBD7830DE}" type="slidenum">
              <a:rPr lang="en-US" smtClean="0"/>
              <a:t>‹#›</a:t>
            </a:fld>
            <a:endParaRPr lang="en-US"/>
          </a:p>
        </p:txBody>
      </p:sp>
    </p:spTree>
    <p:extLst>
      <p:ext uri="{BB962C8B-B14F-4D97-AF65-F5344CB8AC3E}">
        <p14:creationId xmlns:p14="http://schemas.microsoft.com/office/powerpoint/2010/main" val="2612262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BE18F1-1906-4973-A6E6-DBDEC7590DCD}"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5E655-6422-45E7-A7EC-B14FBD7830DE}" type="slidenum">
              <a:rPr lang="en-US" smtClean="0"/>
              <a:t>‹#›</a:t>
            </a:fld>
            <a:endParaRPr lang="en-US"/>
          </a:p>
        </p:txBody>
      </p:sp>
    </p:spTree>
    <p:extLst>
      <p:ext uri="{BB962C8B-B14F-4D97-AF65-F5344CB8AC3E}">
        <p14:creationId xmlns:p14="http://schemas.microsoft.com/office/powerpoint/2010/main" val="2366754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BE18F1-1906-4973-A6E6-DBDEC7590DCD}"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5E655-6422-45E7-A7EC-B14FBD7830DE}" type="slidenum">
              <a:rPr lang="en-US" smtClean="0"/>
              <a:t>‹#›</a:t>
            </a:fld>
            <a:endParaRPr lang="en-US"/>
          </a:p>
        </p:txBody>
      </p:sp>
    </p:spTree>
    <p:extLst>
      <p:ext uri="{BB962C8B-B14F-4D97-AF65-F5344CB8AC3E}">
        <p14:creationId xmlns:p14="http://schemas.microsoft.com/office/powerpoint/2010/main" val="75443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BE18F1-1906-4973-A6E6-DBDEC7590DCD}" type="datetimeFigureOut">
              <a:rPr lang="en-US" smtClean="0"/>
              <a:t>10/20/2019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25E655-6422-45E7-A7EC-B14FBD7830DE}" type="slidenum">
              <a:rPr lang="en-US" smtClean="0"/>
              <a:t>‹#›</a:t>
            </a:fld>
            <a:endParaRPr lang="en-US"/>
          </a:p>
        </p:txBody>
      </p:sp>
    </p:spTree>
    <p:extLst>
      <p:ext uri="{BB962C8B-B14F-4D97-AF65-F5344CB8AC3E}">
        <p14:creationId xmlns:p14="http://schemas.microsoft.com/office/powerpoint/2010/main" val="1362530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BE18F1-1906-4973-A6E6-DBDEC7590DCD}" type="datetimeFigureOut">
              <a:rPr lang="en-US" smtClean="0"/>
              <a:t>10/20/2019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25E655-6422-45E7-A7EC-B14FBD7830DE}" type="slidenum">
              <a:rPr lang="en-US" smtClean="0"/>
              <a:t>‹#›</a:t>
            </a:fld>
            <a:endParaRPr lang="en-US"/>
          </a:p>
        </p:txBody>
      </p:sp>
    </p:spTree>
    <p:extLst>
      <p:ext uri="{BB962C8B-B14F-4D97-AF65-F5344CB8AC3E}">
        <p14:creationId xmlns:p14="http://schemas.microsoft.com/office/powerpoint/2010/main" val="1317601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BE18F1-1906-4973-A6E6-DBDEC7590DCD}" type="datetimeFigureOut">
              <a:rPr lang="en-US" smtClean="0"/>
              <a:t>10/20/2019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25E655-6422-45E7-A7EC-B14FBD7830DE}" type="slidenum">
              <a:rPr lang="en-US" smtClean="0"/>
              <a:t>‹#›</a:t>
            </a:fld>
            <a:endParaRPr lang="en-US"/>
          </a:p>
        </p:txBody>
      </p:sp>
    </p:spTree>
    <p:extLst>
      <p:ext uri="{BB962C8B-B14F-4D97-AF65-F5344CB8AC3E}">
        <p14:creationId xmlns:p14="http://schemas.microsoft.com/office/powerpoint/2010/main" val="4211576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BE18F1-1906-4973-A6E6-DBDEC7590DCD}"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5E655-6422-45E7-A7EC-B14FBD7830DE}" type="slidenum">
              <a:rPr lang="en-US" smtClean="0"/>
              <a:t>‹#›</a:t>
            </a:fld>
            <a:endParaRPr lang="en-US"/>
          </a:p>
        </p:txBody>
      </p:sp>
    </p:spTree>
    <p:extLst>
      <p:ext uri="{BB962C8B-B14F-4D97-AF65-F5344CB8AC3E}">
        <p14:creationId xmlns:p14="http://schemas.microsoft.com/office/powerpoint/2010/main" val="4264495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BE18F1-1906-4973-A6E6-DBDEC7590DCD}"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5E655-6422-45E7-A7EC-B14FBD7830DE}" type="slidenum">
              <a:rPr lang="en-US" smtClean="0"/>
              <a:t>‹#›</a:t>
            </a:fld>
            <a:endParaRPr lang="en-US"/>
          </a:p>
        </p:txBody>
      </p:sp>
    </p:spTree>
    <p:extLst>
      <p:ext uri="{BB962C8B-B14F-4D97-AF65-F5344CB8AC3E}">
        <p14:creationId xmlns:p14="http://schemas.microsoft.com/office/powerpoint/2010/main" val="4089920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BE18F1-1906-4973-A6E6-DBDEC7590DCD}" type="datetimeFigureOut">
              <a:rPr lang="en-US" smtClean="0"/>
              <a:t>10/20/2019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5E655-6422-45E7-A7EC-B14FBD7830DE}" type="slidenum">
              <a:rPr lang="en-US" smtClean="0"/>
              <a:t>‹#›</a:t>
            </a:fld>
            <a:endParaRPr lang="en-US"/>
          </a:p>
        </p:txBody>
      </p:sp>
    </p:spTree>
    <p:extLst>
      <p:ext uri="{BB962C8B-B14F-4D97-AF65-F5344CB8AC3E}">
        <p14:creationId xmlns:p14="http://schemas.microsoft.com/office/powerpoint/2010/main" val="2017164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arwinianwhimsy.com/" TargetMode="External"/><Relationship Id="rId2" Type="http://schemas.openxmlformats.org/officeDocument/2006/relationships/hyperlink" Target="mailto:ault@lclark.edu"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8.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 Target="slide2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hyperlink" Target="http://ceetep.oregonstate.edu/"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microsoft.com/office/2007/relationships/hdphoto" Target="../media/hdphoto10.wdp"/><Relationship Id="rId5" Type="http://schemas.openxmlformats.org/officeDocument/2006/relationships/image" Target="../media/image54.png"/><Relationship Id="rId4" Type="http://schemas.microsoft.com/office/2007/relationships/hdphoto" Target="../media/hdphoto9.wdp"/></Relationships>
</file>

<file path=ppt/slides/_rels/slide8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 Target="slide24.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 Target="slide2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85800"/>
            <a:ext cx="7620000" cy="5693866"/>
          </a:xfrm>
          <a:prstGeom prst="rect">
            <a:avLst/>
          </a:prstGeom>
        </p:spPr>
        <p:txBody>
          <a:bodyPr wrap="square">
            <a:spAutoFit/>
          </a:bodyPr>
          <a:lstStyle/>
          <a:p>
            <a:pPr algn="ctr"/>
            <a:r>
              <a:rPr lang="en-US" sz="2800" b="1" dirty="0"/>
              <a:t>Mileposts and </a:t>
            </a:r>
            <a:r>
              <a:rPr lang="en-US" sz="2800" b="1" dirty="0" smtClean="0"/>
              <a:t>Heroes*</a:t>
            </a:r>
          </a:p>
          <a:p>
            <a:pPr algn="ctr"/>
            <a:r>
              <a:rPr lang="en-US" sz="2800" b="1" dirty="0" smtClean="0"/>
              <a:t>To Lead Us On Beyond the NGSS</a:t>
            </a:r>
            <a:endParaRPr lang="en-US" sz="2800" b="1" dirty="0"/>
          </a:p>
          <a:p>
            <a:pPr algn="ctr"/>
            <a:r>
              <a:rPr lang="en-US" sz="2800" b="1" dirty="0"/>
              <a:t>A Brief (and idiosyncratic) History of Science Education</a:t>
            </a:r>
          </a:p>
          <a:p>
            <a:pPr algn="ctr"/>
            <a:endParaRPr lang="en-US" sz="2400" dirty="0" smtClean="0"/>
          </a:p>
          <a:p>
            <a:pPr algn="ctr"/>
            <a:r>
              <a:rPr lang="en-US" sz="2400" dirty="0" smtClean="0"/>
              <a:t>OSTA </a:t>
            </a:r>
            <a:r>
              <a:rPr lang="en-US" sz="2400" dirty="0"/>
              <a:t>Fall Conference, October 11, 2019</a:t>
            </a:r>
            <a:br>
              <a:rPr lang="en-US" sz="2400" dirty="0"/>
            </a:br>
            <a:r>
              <a:rPr lang="en-US" sz="2400" dirty="0"/>
              <a:t>Lane Community College, Eugene, Oregon</a:t>
            </a:r>
          </a:p>
          <a:p>
            <a:pPr algn="ctr"/>
            <a:r>
              <a:rPr lang="en-US" sz="2400" dirty="0"/>
              <a:t> </a:t>
            </a:r>
          </a:p>
          <a:p>
            <a:pPr algn="ctr"/>
            <a:r>
              <a:rPr lang="en-US" sz="2400" dirty="0"/>
              <a:t>Kip Ault, Professor Emeritus</a:t>
            </a:r>
          </a:p>
          <a:p>
            <a:pPr algn="ctr"/>
            <a:r>
              <a:rPr lang="en-US" sz="2400" dirty="0"/>
              <a:t>Lewis &amp; Clark Graduate School of Education and Counseling</a:t>
            </a:r>
          </a:p>
          <a:p>
            <a:pPr algn="ctr"/>
            <a:r>
              <a:rPr lang="en-US" sz="2400" u="sng" dirty="0">
                <a:hlinkClick r:id="rId2"/>
              </a:rPr>
              <a:t>ault@lclark.edu</a:t>
            </a:r>
            <a:endParaRPr lang="en-US" sz="2400" dirty="0"/>
          </a:p>
          <a:p>
            <a:pPr algn="ctr"/>
            <a:r>
              <a:rPr lang="en-US" sz="2400" u="sng" dirty="0" smtClean="0">
                <a:hlinkClick r:id="rId3"/>
              </a:rPr>
              <a:t>www.darwinianwhimsy.com</a:t>
            </a:r>
            <a:endParaRPr lang="en-US" sz="2400" u="sng" dirty="0" smtClean="0"/>
          </a:p>
          <a:p>
            <a:pPr algn="ctr"/>
            <a:r>
              <a:rPr lang="en-US" sz="2000" i="1" dirty="0" smtClean="0"/>
              <a:t>(Notes and slides may be downloaded from my website.)</a:t>
            </a:r>
          </a:p>
          <a:p>
            <a:pPr algn="ctr"/>
            <a:endParaRPr lang="en-US" sz="2000" i="1" dirty="0" smtClean="0"/>
          </a:p>
          <a:p>
            <a:pPr algn="r"/>
            <a:r>
              <a:rPr lang="en-US" sz="2000" i="1" dirty="0" smtClean="0"/>
              <a:t>*Indicates a hero.</a:t>
            </a:r>
            <a:endParaRPr lang="en-US" sz="2000" i="1" dirty="0"/>
          </a:p>
        </p:txBody>
      </p:sp>
    </p:spTree>
    <p:extLst>
      <p:ext uri="{BB962C8B-B14F-4D97-AF65-F5344CB8AC3E}">
        <p14:creationId xmlns:p14="http://schemas.microsoft.com/office/powerpoint/2010/main" val="3067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3" descr="51sYzDR1+iL__SS500_.jpg"/>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a:xfrm>
            <a:off x="2362200" y="304800"/>
            <a:ext cx="4495800" cy="6324600"/>
          </a:xfrm>
          <a:solidFill>
            <a:srgbClr val="FFFF00"/>
          </a:solidFill>
        </p:spPr>
      </p:pic>
    </p:spTree>
    <p:extLst>
      <p:ext uri="{BB962C8B-B14F-4D97-AF65-F5344CB8AC3E}">
        <p14:creationId xmlns:p14="http://schemas.microsoft.com/office/powerpoint/2010/main" val="22811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ip\Desktop\DEHK Final\CUP Elephant Knees Submission\CUP Elephant Knees Figures\chap 11 chickengators\Figure 11-1. Tyrannosaurus chickensis, the dinochicken. Illustration by Jan Glenn.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76400" y="914400"/>
            <a:ext cx="6327775" cy="5194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0" y="1295400"/>
            <a:ext cx="2419350" cy="461665"/>
          </a:xfrm>
          <a:prstGeom prst="rect">
            <a:avLst/>
          </a:prstGeom>
          <a:noFill/>
        </p:spPr>
        <p:txBody>
          <a:bodyPr wrap="square" rtlCol="0">
            <a:spAutoFit/>
          </a:bodyPr>
          <a:lstStyle/>
          <a:p>
            <a:r>
              <a:rPr lang="en-US" sz="2400" dirty="0" smtClean="0"/>
              <a:t>Thank you!</a:t>
            </a:r>
            <a:endParaRPr lang="en-US" sz="2400" dirty="0"/>
          </a:p>
        </p:txBody>
      </p:sp>
    </p:spTree>
    <p:extLst>
      <p:ext uri="{BB962C8B-B14F-4D97-AF65-F5344CB8AC3E}">
        <p14:creationId xmlns:p14="http://schemas.microsoft.com/office/powerpoint/2010/main" val="49335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7543800" cy="2000548"/>
          </a:xfrm>
          <a:prstGeom prst="rect">
            <a:avLst/>
          </a:prstGeom>
          <a:noFill/>
        </p:spPr>
        <p:txBody>
          <a:bodyPr wrap="square" rtlCol="0">
            <a:spAutoFit/>
          </a:bodyPr>
          <a:lstStyle/>
          <a:p>
            <a:r>
              <a:rPr lang="en-US" sz="2400" b="1" dirty="0"/>
              <a:t>Science Education lacks a “big picture” of </a:t>
            </a:r>
            <a:r>
              <a:rPr lang="en-US" sz="2400" b="1" dirty="0" smtClean="0"/>
              <a:t>itself!</a:t>
            </a:r>
          </a:p>
          <a:p>
            <a:endParaRPr lang="en-US" sz="1200" dirty="0"/>
          </a:p>
          <a:p>
            <a:r>
              <a:rPr lang="en-US" sz="2200" dirty="0" smtClean="0"/>
              <a:t>The </a:t>
            </a:r>
            <a:r>
              <a:rPr lang="en-US" sz="2200" dirty="0"/>
              <a:t>foundation, the justification, of science in the curriculum is at root a value argument: </a:t>
            </a:r>
            <a:r>
              <a:rPr lang="en-US" sz="2200" dirty="0" smtClean="0"/>
              <a:t>supporting development </a:t>
            </a:r>
            <a:r>
              <a:rPr lang="en-US" sz="2200" dirty="0"/>
              <a:t>of the individual (Rousseau</a:t>
            </a:r>
            <a:r>
              <a:rPr lang="en-US" sz="2200" dirty="0" smtClean="0"/>
              <a:t>) and promoting societal </a:t>
            </a:r>
            <a:r>
              <a:rPr lang="en-US" sz="2200" dirty="0"/>
              <a:t>understanding of science </a:t>
            </a:r>
            <a:r>
              <a:rPr lang="en-US" sz="2200" dirty="0" smtClean="0"/>
              <a:t>(Huxley). </a:t>
            </a:r>
            <a:endParaRPr lang="en-US" sz="2200"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95600" y="2286000"/>
            <a:ext cx="5399611"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5649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ip\Desktop\P1040950.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68463" y="1066800"/>
            <a:ext cx="7999439" cy="5410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76400" y="457200"/>
            <a:ext cx="6248400" cy="461665"/>
          </a:xfrm>
          <a:prstGeom prst="rect">
            <a:avLst/>
          </a:prstGeom>
          <a:noFill/>
        </p:spPr>
        <p:txBody>
          <a:bodyPr wrap="square" rtlCol="0">
            <a:spAutoFit/>
          </a:bodyPr>
          <a:lstStyle/>
          <a:p>
            <a:r>
              <a:rPr lang="en-US" sz="2400" b="1" dirty="0" smtClean="0"/>
              <a:t>A Lungfish walked into the Zoo, was it you?</a:t>
            </a:r>
            <a:endParaRPr lang="en-US" sz="2400" b="1" dirty="0"/>
          </a:p>
        </p:txBody>
      </p:sp>
    </p:spTree>
    <p:extLst>
      <p:ext uri="{BB962C8B-B14F-4D97-AF65-F5344CB8AC3E}">
        <p14:creationId xmlns:p14="http://schemas.microsoft.com/office/powerpoint/2010/main" val="40692515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4157008"/>
            <a:ext cx="7010400" cy="1938992"/>
          </a:xfrm>
          <a:prstGeom prst="rect">
            <a:avLst/>
          </a:prstGeom>
        </p:spPr>
        <p:txBody>
          <a:bodyPr wrap="square">
            <a:spAutoFit/>
          </a:bodyPr>
          <a:lstStyle/>
          <a:p>
            <a:r>
              <a:rPr lang="en-US" sz="2400" dirty="0"/>
              <a:t>Interestingly, a distinctly </a:t>
            </a:r>
            <a:r>
              <a:rPr lang="en-US" sz="2400" dirty="0" smtClean="0"/>
              <a:t>Darwinian conception </a:t>
            </a:r>
            <a:r>
              <a:rPr lang="en-US" sz="2400" dirty="0"/>
              <a:t>of how evolution </a:t>
            </a:r>
            <a:r>
              <a:rPr lang="en-US" sz="2400" dirty="0" smtClean="0"/>
              <a:t>works </a:t>
            </a:r>
            <a:r>
              <a:rPr lang="en-US" sz="2400" dirty="0"/>
              <a:t>underpins a great deal of the history of science </a:t>
            </a:r>
            <a:r>
              <a:rPr lang="en-US" sz="2400" dirty="0" smtClean="0"/>
              <a:t>education: the notion of each of us having “an inner fish” and “an inner reptile”—reflected in the course of our pre-birth development.</a:t>
            </a:r>
            <a:endParaRPr lang="en-US" sz="2400" dirty="0"/>
          </a:p>
        </p:txBody>
      </p:sp>
      <p:pic>
        <p:nvPicPr>
          <p:cNvPr id="4098" name="Picture 2" descr="C:\Users\Kip\Desktop\DEHK Final\CUP Elephant Knees Submission\CUP Elephant Knees Figures\chap 5 lungfish\Figure 5-2. A Lungfish walks into the Zoo while its cousin purchases a ticket. Illustration by Jan Glenn..tif"/>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2438400" y="1252537"/>
            <a:ext cx="4101934" cy="29044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8200" y="685800"/>
            <a:ext cx="7772400" cy="461665"/>
          </a:xfrm>
          <a:prstGeom prst="rect">
            <a:avLst/>
          </a:prstGeom>
          <a:noFill/>
        </p:spPr>
        <p:txBody>
          <a:bodyPr wrap="square" rtlCol="0">
            <a:spAutoFit/>
          </a:bodyPr>
          <a:lstStyle/>
          <a:p>
            <a:r>
              <a:rPr lang="en-US" sz="2400" b="1" dirty="0" smtClean="0"/>
              <a:t>My great, great . . .  Great grandparent walks into the zoo!</a:t>
            </a:r>
            <a:endParaRPr lang="en-US" sz="2400" b="1" dirty="0"/>
          </a:p>
        </p:txBody>
      </p:sp>
    </p:spTree>
    <p:extLst>
      <p:ext uri="{BB962C8B-B14F-4D97-AF65-F5344CB8AC3E}">
        <p14:creationId xmlns:p14="http://schemas.microsoft.com/office/powerpoint/2010/main" val="34834559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Slide20"/>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45392" y="1528465"/>
            <a:ext cx="7360408" cy="38817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200" y="5329535"/>
            <a:ext cx="7612758" cy="461665"/>
          </a:xfrm>
          <a:prstGeom prst="rect">
            <a:avLst/>
          </a:prstGeom>
          <a:noFill/>
        </p:spPr>
        <p:txBody>
          <a:bodyPr wrap="square" rtlCol="0">
            <a:spAutoFit/>
          </a:bodyPr>
          <a:lstStyle/>
          <a:p>
            <a:r>
              <a:rPr lang="en-US" sz="2400" dirty="0" smtClean="0"/>
              <a:t>Similar looking gill regions of embryos during development.</a:t>
            </a:r>
            <a:endParaRPr lang="en-US" sz="2400" dirty="0"/>
          </a:p>
        </p:txBody>
      </p:sp>
      <p:sp>
        <p:nvSpPr>
          <p:cNvPr id="4" name="TextBox 3"/>
          <p:cNvSpPr txBox="1"/>
          <p:nvPr/>
        </p:nvSpPr>
        <p:spPr>
          <a:xfrm>
            <a:off x="5867400" y="849543"/>
            <a:ext cx="990600" cy="461665"/>
          </a:xfrm>
          <a:prstGeom prst="rect">
            <a:avLst/>
          </a:prstGeom>
          <a:noFill/>
        </p:spPr>
        <p:txBody>
          <a:bodyPr wrap="square" rtlCol="0">
            <a:spAutoFit/>
          </a:bodyPr>
          <a:lstStyle/>
          <a:p>
            <a:r>
              <a:rPr lang="en-US" sz="2400" b="1" dirty="0" smtClean="0"/>
              <a:t>Shark</a:t>
            </a:r>
            <a:endParaRPr lang="en-US" sz="2400" b="1" dirty="0"/>
          </a:p>
        </p:txBody>
      </p:sp>
      <p:sp>
        <p:nvSpPr>
          <p:cNvPr id="5" name="TextBox 4"/>
          <p:cNvSpPr txBox="1"/>
          <p:nvPr/>
        </p:nvSpPr>
        <p:spPr>
          <a:xfrm>
            <a:off x="2057400" y="858169"/>
            <a:ext cx="1111202" cy="461665"/>
          </a:xfrm>
          <a:prstGeom prst="rect">
            <a:avLst/>
          </a:prstGeom>
          <a:noFill/>
        </p:spPr>
        <p:txBody>
          <a:bodyPr wrap="none" rtlCol="0">
            <a:spAutoFit/>
          </a:bodyPr>
          <a:lstStyle/>
          <a:p>
            <a:r>
              <a:rPr lang="en-US" sz="2400" b="1" dirty="0" smtClean="0"/>
              <a:t>Human</a:t>
            </a:r>
            <a:endParaRPr lang="en-US" sz="2400" b="1" dirty="0"/>
          </a:p>
        </p:txBody>
      </p:sp>
    </p:spTree>
    <p:extLst>
      <p:ext uri="{BB962C8B-B14F-4D97-AF65-F5344CB8AC3E}">
        <p14:creationId xmlns:p14="http://schemas.microsoft.com/office/powerpoint/2010/main" val="352561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4360" y="990600"/>
            <a:ext cx="6781800" cy="2677656"/>
          </a:xfrm>
          <a:prstGeom prst="rect">
            <a:avLst/>
          </a:prstGeom>
        </p:spPr>
        <p:txBody>
          <a:bodyPr wrap="square">
            <a:spAutoFit/>
          </a:bodyPr>
          <a:lstStyle/>
          <a:p>
            <a:r>
              <a:rPr lang="en-US" sz="2400" b="1" dirty="0"/>
              <a:t>Milepost 1870s-1920s </a:t>
            </a:r>
          </a:p>
          <a:p>
            <a:r>
              <a:rPr lang="en-US" sz="2400" b="1" dirty="0"/>
              <a:t>Ernst Haeckel, </a:t>
            </a:r>
            <a:r>
              <a:rPr lang="en-US" sz="2400" b="1" i="1" dirty="0"/>
              <a:t>Ontogeny Recapitulates Phylogeny</a:t>
            </a:r>
            <a:endParaRPr lang="en-US" sz="2400" b="1" dirty="0"/>
          </a:p>
          <a:p>
            <a:r>
              <a:rPr lang="en-US" sz="2400" dirty="0"/>
              <a:t> </a:t>
            </a:r>
          </a:p>
          <a:p>
            <a:r>
              <a:rPr lang="en-US" sz="2400" i="1" dirty="0"/>
              <a:t>The Biogenetic Law: </a:t>
            </a:r>
            <a:r>
              <a:rPr lang="en-US" sz="2400" dirty="0"/>
              <a:t>During </a:t>
            </a:r>
            <a:r>
              <a:rPr lang="en-US" sz="2400" dirty="0" smtClean="0"/>
              <a:t>development </a:t>
            </a:r>
            <a:r>
              <a:rPr lang="en-US" sz="2400" dirty="0"/>
              <a:t>an individual repeats the most important changes in form evolved by its </a:t>
            </a:r>
            <a:r>
              <a:rPr lang="en-US" sz="2400" dirty="0" smtClean="0"/>
              <a:t>ancestors.</a:t>
            </a:r>
            <a:endParaRPr lang="en-US" sz="2400" dirty="0"/>
          </a:p>
          <a:p>
            <a:r>
              <a:rPr lang="en-US" sz="2400" dirty="0"/>
              <a: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43600" y="3505200"/>
            <a:ext cx="2095500"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414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857375"/>
            <a:ext cx="6477000" cy="3046988"/>
          </a:xfrm>
          <a:prstGeom prst="rect">
            <a:avLst/>
          </a:prstGeom>
        </p:spPr>
        <p:txBody>
          <a:bodyPr wrap="square">
            <a:spAutoFit/>
          </a:bodyPr>
          <a:lstStyle/>
          <a:p>
            <a:r>
              <a:rPr lang="en-US" sz="2400" b="1" dirty="0" smtClean="0"/>
              <a:t>What to recapitulate?</a:t>
            </a:r>
          </a:p>
          <a:p>
            <a:endParaRPr lang="en-US" sz="2400" i="1" dirty="0"/>
          </a:p>
          <a:p>
            <a:r>
              <a:rPr lang="en-US" sz="2400" i="1" dirty="0" smtClean="0"/>
              <a:t>Cultural Epochs Theory</a:t>
            </a:r>
            <a:r>
              <a:rPr lang="en-US" sz="2400" dirty="0" smtClean="0"/>
              <a:t>: In order to develop properly the child ought to recapitulate the history of society: hunter-gatherers, agriculturalists, Biblical patriarchs, chivalric feudalism, industrial revolution, science and mathematics. </a:t>
            </a:r>
          </a:p>
          <a:p>
            <a:r>
              <a:rPr lang="en-US" sz="2400" dirty="0" smtClean="0"/>
              <a:t> </a:t>
            </a:r>
          </a:p>
        </p:txBody>
      </p:sp>
    </p:spTree>
    <p:extLst>
      <p:ext uri="{BB962C8B-B14F-4D97-AF65-F5344CB8AC3E}">
        <p14:creationId xmlns:p14="http://schemas.microsoft.com/office/powerpoint/2010/main" val="273324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0279" y="533400"/>
            <a:ext cx="7315200" cy="4893647"/>
          </a:xfrm>
          <a:prstGeom prst="rect">
            <a:avLst/>
          </a:prstGeom>
        </p:spPr>
        <p:txBody>
          <a:bodyPr wrap="square">
            <a:spAutoFit/>
          </a:bodyPr>
          <a:lstStyle/>
          <a:p>
            <a:r>
              <a:rPr lang="en-US" sz="2400" b="1" dirty="0"/>
              <a:t>What to recapitulate?</a:t>
            </a:r>
          </a:p>
          <a:p>
            <a:endParaRPr lang="en-US" sz="2400" i="1" dirty="0" smtClean="0"/>
          </a:p>
          <a:p>
            <a:r>
              <a:rPr lang="en-US" sz="2400" i="1" dirty="0" smtClean="0"/>
              <a:t>Stages of Cognitive Development</a:t>
            </a:r>
            <a:r>
              <a:rPr lang="en-US" sz="2400" dirty="0" smtClean="0"/>
              <a:t>: Jean Piaget accepted recapitulation, but argued that the child’s development recapitulated not historical epochs but rather the history of the intellect from </a:t>
            </a:r>
            <a:r>
              <a:rPr lang="en-US" sz="2400" dirty="0" err="1" smtClean="0"/>
              <a:t>sensori</a:t>
            </a:r>
            <a:r>
              <a:rPr lang="en-US" sz="2400" dirty="0" smtClean="0"/>
              <a:t>-motor reasoning to formal logical operations.</a:t>
            </a:r>
          </a:p>
          <a:p>
            <a:endParaRPr lang="en-US" sz="2400" dirty="0"/>
          </a:p>
          <a:p>
            <a:r>
              <a:rPr lang="en-US" sz="2400" dirty="0"/>
              <a:t>Piaget viewed logical reasoning as an extension of biological adaptation—an advanced stage of development, the adult mind derived from its immature stages.</a:t>
            </a:r>
          </a:p>
          <a:p>
            <a:endParaRPr lang="en-US" sz="2400" dirty="0" smtClean="0"/>
          </a:p>
        </p:txBody>
      </p:sp>
      <p:sp>
        <p:nvSpPr>
          <p:cNvPr id="3" name="AutoShape 2" descr="Image result for jean piag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6800" y="4876800"/>
            <a:ext cx="3009899" cy="1481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518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990600"/>
            <a:ext cx="6477000" cy="2677656"/>
          </a:xfrm>
          <a:prstGeom prst="rect">
            <a:avLst/>
          </a:prstGeom>
        </p:spPr>
        <p:txBody>
          <a:bodyPr wrap="square">
            <a:spAutoFit/>
          </a:bodyPr>
          <a:lstStyle/>
          <a:p>
            <a:r>
              <a:rPr lang="en-US" sz="2400" b="1" dirty="0" smtClean="0"/>
              <a:t>What to recapitulate?</a:t>
            </a:r>
          </a:p>
          <a:p>
            <a:endParaRPr lang="en-US" sz="2400" dirty="0" smtClean="0"/>
          </a:p>
          <a:p>
            <a:r>
              <a:rPr lang="en-US" sz="2400" i="1" dirty="0" smtClean="0"/>
              <a:t>Recapitulating (Experiencing) the Logic of Inquiry</a:t>
            </a:r>
            <a:r>
              <a:rPr lang="en-US" sz="2400" dirty="0" smtClean="0"/>
              <a:t>: Dewey argued that a student ought to experience (in effect, recapitulate) the logic of action pursued in the course of original inquiry.</a:t>
            </a:r>
          </a:p>
          <a:p>
            <a:endParaRPr lang="en-US" sz="2400" dirty="0" smtClean="0"/>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6172200" y="3581400"/>
            <a:ext cx="129540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371600" y="3581400"/>
            <a:ext cx="3886200" cy="1569660"/>
          </a:xfrm>
          <a:prstGeom prst="rect">
            <a:avLst/>
          </a:prstGeom>
        </p:spPr>
        <p:txBody>
          <a:bodyPr wrap="square">
            <a:spAutoFit/>
          </a:bodyPr>
          <a:lstStyle/>
          <a:p>
            <a:r>
              <a:rPr lang="en-US" sz="2400" dirty="0"/>
              <a:t>For Dewey, the future of civilization </a:t>
            </a:r>
            <a:r>
              <a:rPr lang="en-US" sz="2400" dirty="0" smtClean="0"/>
              <a:t>depended </a:t>
            </a:r>
            <a:r>
              <a:rPr lang="en-US" sz="2400" dirty="0"/>
              <a:t>upon teaching “the scientific habits of mind.”</a:t>
            </a:r>
          </a:p>
        </p:txBody>
      </p:sp>
    </p:spTree>
    <p:extLst>
      <p:ext uri="{BB962C8B-B14F-4D97-AF65-F5344CB8AC3E}">
        <p14:creationId xmlns:p14="http://schemas.microsoft.com/office/powerpoint/2010/main" val="184623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676400"/>
            <a:ext cx="6934200" cy="2862322"/>
          </a:xfrm>
          <a:prstGeom prst="rect">
            <a:avLst/>
          </a:prstGeom>
        </p:spPr>
        <p:txBody>
          <a:bodyPr wrap="square">
            <a:spAutoFit/>
          </a:bodyPr>
          <a:lstStyle/>
          <a:p>
            <a:r>
              <a:rPr lang="en-US" sz="2400" b="1" dirty="0"/>
              <a:t>Dewey’s Scientific Method</a:t>
            </a:r>
          </a:p>
          <a:p>
            <a:endParaRPr lang="en-US" sz="1200" dirty="0"/>
          </a:p>
          <a:p>
            <a:pPr lvl="1"/>
            <a:r>
              <a:rPr lang="en-US" sz="2400" dirty="0"/>
              <a:t>1. Feel the difficulty of the situation.</a:t>
            </a:r>
          </a:p>
          <a:p>
            <a:pPr lvl="1"/>
            <a:r>
              <a:rPr lang="en-US" sz="2400" dirty="0"/>
              <a:t>2. Locate and define this difficulty.</a:t>
            </a:r>
          </a:p>
          <a:p>
            <a:pPr lvl="1"/>
            <a:r>
              <a:rPr lang="en-US" sz="2400" dirty="0"/>
              <a:t>3. Suggest possible solutions.</a:t>
            </a:r>
          </a:p>
          <a:p>
            <a:pPr lvl="1"/>
            <a:r>
              <a:rPr lang="en-US" sz="2400" dirty="0"/>
              <a:t>4. Examine the implications of these solutions.</a:t>
            </a:r>
          </a:p>
          <a:p>
            <a:pPr lvl="1"/>
            <a:r>
              <a:rPr lang="en-US" sz="2400" dirty="0"/>
              <a:t>5. Conduct further observation and experiment </a:t>
            </a:r>
            <a:r>
              <a:rPr lang="en-US" sz="2400" dirty="0" smtClean="0"/>
              <a:t> 	leading </a:t>
            </a:r>
            <a:r>
              <a:rPr lang="en-US" sz="2400" dirty="0"/>
              <a:t>to a solution’s acceptance or rejection.</a:t>
            </a:r>
          </a:p>
        </p:txBody>
      </p:sp>
    </p:spTree>
    <p:extLst>
      <p:ext uri="{BB962C8B-B14F-4D97-AF65-F5344CB8AC3E}">
        <p14:creationId xmlns:p14="http://schemas.microsoft.com/office/powerpoint/2010/main" val="107600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2717" y="1211282"/>
            <a:ext cx="7162800" cy="3046988"/>
          </a:xfrm>
          <a:prstGeom prst="rect">
            <a:avLst/>
          </a:prstGeom>
        </p:spPr>
        <p:txBody>
          <a:bodyPr wrap="square">
            <a:spAutoFit/>
          </a:bodyPr>
          <a:lstStyle/>
          <a:p>
            <a:r>
              <a:rPr lang="en-US" sz="2400" b="1" dirty="0"/>
              <a:t>Milepost 1762 </a:t>
            </a:r>
          </a:p>
          <a:p>
            <a:r>
              <a:rPr lang="en-US" sz="2400" b="1" dirty="0"/>
              <a:t>Jean-Jacques Rousseau, </a:t>
            </a:r>
            <a:r>
              <a:rPr lang="en-US" sz="2400" b="1" i="1" dirty="0"/>
              <a:t>Emile, or On Education</a:t>
            </a:r>
            <a:endParaRPr lang="en-US" sz="2400" b="1" dirty="0"/>
          </a:p>
          <a:p>
            <a:r>
              <a:rPr lang="en-US" sz="2400" dirty="0"/>
              <a:t> </a:t>
            </a:r>
          </a:p>
          <a:p>
            <a:r>
              <a:rPr lang="en-US" sz="2400" dirty="0" smtClean="0"/>
              <a:t>“The </a:t>
            </a:r>
            <a:r>
              <a:rPr lang="en-US" sz="2400" dirty="0"/>
              <a:t>first time a child sees a stick dropped halfway in water, he sees a broken stick. . . . To know if it is broken, as it appears to be, how many things must we do before drawing it from the water or putting a hand to it</a:t>
            </a:r>
            <a:r>
              <a:rPr lang="en-US" sz="2400" dirty="0" smtClean="0"/>
              <a:t>?”</a:t>
            </a:r>
          </a:p>
          <a:p>
            <a:endParaRPr 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10350" y="4261145"/>
            <a:ext cx="10858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371600" y="4258270"/>
            <a:ext cx="4724400" cy="1200329"/>
          </a:xfrm>
          <a:prstGeom prst="rect">
            <a:avLst/>
          </a:prstGeom>
        </p:spPr>
        <p:txBody>
          <a:bodyPr wrap="square">
            <a:spAutoFit/>
          </a:bodyPr>
          <a:lstStyle/>
          <a:p>
            <a:r>
              <a:rPr lang="en-US" sz="2400" dirty="0" smtClean="0"/>
              <a:t>“The </a:t>
            </a:r>
            <a:r>
              <a:rPr lang="en-US" sz="2400" dirty="0"/>
              <a:t>things a child says are not what they are to us; the child does not attach the same ideas to them</a:t>
            </a:r>
            <a:r>
              <a:rPr lang="en-US" sz="2400" dirty="0" smtClean="0"/>
              <a:t>.”</a:t>
            </a:r>
            <a:endParaRPr lang="en-US" sz="2400" dirty="0"/>
          </a:p>
        </p:txBody>
      </p:sp>
    </p:spTree>
    <p:extLst>
      <p:ext uri="{BB962C8B-B14F-4D97-AF65-F5344CB8AC3E}">
        <p14:creationId xmlns:p14="http://schemas.microsoft.com/office/powerpoint/2010/main" val="306414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514600"/>
            <a:ext cx="6965830" cy="2308324"/>
          </a:xfrm>
          <a:prstGeom prst="rect">
            <a:avLst/>
          </a:prstGeom>
        </p:spPr>
        <p:txBody>
          <a:bodyPr wrap="square">
            <a:spAutoFit/>
          </a:bodyPr>
          <a:lstStyle/>
          <a:p>
            <a:pPr marL="342900" indent="-342900">
              <a:buFont typeface="+mj-lt"/>
              <a:buAutoNum type="arabicPeriod"/>
            </a:pPr>
            <a:r>
              <a:rPr lang="en-US" sz="2400" dirty="0"/>
              <a:t>Form a question from observation.</a:t>
            </a:r>
          </a:p>
          <a:p>
            <a:pPr marL="342900" indent="-342900">
              <a:buFont typeface="+mj-lt"/>
              <a:buAutoNum type="arabicPeriod"/>
            </a:pPr>
            <a:r>
              <a:rPr lang="en-US" sz="2400" dirty="0"/>
              <a:t>Hypothesize an answer.</a:t>
            </a:r>
          </a:p>
          <a:p>
            <a:pPr marL="342900" indent="-342900">
              <a:buFont typeface="+mj-lt"/>
              <a:buAutoNum type="arabicPeriod"/>
            </a:pPr>
            <a:r>
              <a:rPr lang="en-US" sz="2400" dirty="0"/>
              <a:t>Design an experiment to test the hypothesis.</a:t>
            </a:r>
          </a:p>
          <a:p>
            <a:pPr marL="342900" indent="-342900">
              <a:buFont typeface="+mj-lt"/>
              <a:buAutoNum type="arabicPeriod"/>
            </a:pPr>
            <a:r>
              <a:rPr lang="en-US" sz="2400" dirty="0"/>
              <a:t>Accept or reject the hypothesis based on the analysis of the data.</a:t>
            </a:r>
          </a:p>
          <a:p>
            <a:pPr marL="342900" indent="-342900">
              <a:buFont typeface="+mj-lt"/>
              <a:buAutoNum type="arabicPeriod"/>
            </a:pPr>
            <a:r>
              <a:rPr lang="en-US" sz="2400" dirty="0"/>
              <a:t>Propose and test a new hypothesis.</a:t>
            </a:r>
          </a:p>
        </p:txBody>
      </p:sp>
      <p:sp>
        <p:nvSpPr>
          <p:cNvPr id="3" name="TextBox 2"/>
          <p:cNvSpPr txBox="1"/>
          <p:nvPr/>
        </p:nvSpPr>
        <p:spPr>
          <a:xfrm>
            <a:off x="1143000" y="1850082"/>
            <a:ext cx="6553200" cy="461665"/>
          </a:xfrm>
          <a:prstGeom prst="rect">
            <a:avLst/>
          </a:prstGeom>
          <a:noFill/>
        </p:spPr>
        <p:txBody>
          <a:bodyPr wrap="square" rtlCol="0">
            <a:spAutoFit/>
          </a:bodyPr>
          <a:lstStyle/>
          <a:p>
            <a:r>
              <a:rPr lang="en-US" sz="2400" b="1" dirty="0" smtClean="0"/>
              <a:t>The Steps of “The” Scientific Method in 2019</a:t>
            </a:r>
            <a:endParaRPr lang="en-US" sz="2400" b="1" dirty="0"/>
          </a:p>
        </p:txBody>
      </p:sp>
    </p:spTree>
    <p:extLst>
      <p:ext uri="{BB962C8B-B14F-4D97-AF65-F5344CB8AC3E}">
        <p14:creationId xmlns:p14="http://schemas.microsoft.com/office/powerpoint/2010/main" val="306152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2438400"/>
            <a:ext cx="6743700" cy="2677656"/>
          </a:xfrm>
          <a:prstGeom prst="rect">
            <a:avLst/>
          </a:prstGeom>
        </p:spPr>
        <p:txBody>
          <a:bodyPr wrap="square">
            <a:spAutoFit/>
          </a:bodyPr>
          <a:lstStyle/>
          <a:p>
            <a:r>
              <a:rPr lang="en-US" sz="2400" dirty="0" smtClean="0"/>
              <a:t>Dewey's </a:t>
            </a:r>
            <a:r>
              <a:rPr lang="en-US" sz="2400" dirty="0"/>
              <a:t>conception of recreating ("recapitulating") the experience of the scientist in the lives of students lies at the heart of decades of </a:t>
            </a:r>
            <a:r>
              <a:rPr lang="en-US" sz="2400" dirty="0" smtClean="0"/>
              <a:t>reform—</a:t>
            </a:r>
          </a:p>
          <a:p>
            <a:endParaRPr lang="en-US" sz="2400" dirty="0"/>
          </a:p>
          <a:p>
            <a:r>
              <a:rPr lang="en-US" sz="2400" dirty="0"/>
              <a:t>a</a:t>
            </a:r>
            <a:r>
              <a:rPr lang="en-US" sz="2400" dirty="0" smtClean="0"/>
              <a:t>nd combines two traditions: Rousseau’s 1700s notion of playful, subjec</a:t>
            </a:r>
            <a:r>
              <a:rPr lang="en-US" sz="2400" dirty="0"/>
              <a:t>t</a:t>
            </a:r>
            <a:r>
              <a:rPr lang="en-US" sz="2400" dirty="0" smtClean="0"/>
              <a:t> exploration with Huxley’s 1800s conception of methodological unity. </a:t>
            </a:r>
          </a:p>
        </p:txBody>
      </p:sp>
      <p:sp>
        <p:nvSpPr>
          <p:cNvPr id="3" name="Rectangle 2"/>
          <p:cNvSpPr/>
          <p:nvPr/>
        </p:nvSpPr>
        <p:spPr>
          <a:xfrm>
            <a:off x="1447800" y="1219200"/>
            <a:ext cx="7086600" cy="830997"/>
          </a:xfrm>
          <a:prstGeom prst="rect">
            <a:avLst/>
          </a:prstGeom>
        </p:spPr>
        <p:txBody>
          <a:bodyPr wrap="square">
            <a:spAutoFit/>
          </a:bodyPr>
          <a:lstStyle/>
          <a:p>
            <a:r>
              <a:rPr lang="en-US" sz="2400" b="1" dirty="0"/>
              <a:t>Milepost 1910 </a:t>
            </a:r>
          </a:p>
          <a:p>
            <a:r>
              <a:rPr lang="en-US" sz="2400" b="1" dirty="0"/>
              <a:t>John Dewey, </a:t>
            </a:r>
            <a:r>
              <a:rPr lang="en-US" sz="2400" b="1" i="1" dirty="0"/>
              <a:t>Science as Subject-Matter and Method</a:t>
            </a:r>
            <a:endParaRPr lang="en-US" sz="2400" b="1" dirty="0"/>
          </a:p>
        </p:txBody>
      </p:sp>
    </p:spTree>
    <p:extLst>
      <p:ext uri="{BB962C8B-B14F-4D97-AF65-F5344CB8AC3E}">
        <p14:creationId xmlns:p14="http://schemas.microsoft.com/office/powerpoint/2010/main" val="306414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905000"/>
            <a:ext cx="7924800" cy="3785652"/>
          </a:xfrm>
          <a:prstGeom prst="rect">
            <a:avLst/>
          </a:prstGeom>
        </p:spPr>
        <p:txBody>
          <a:bodyPr wrap="square">
            <a:spAutoFit/>
          </a:bodyPr>
          <a:lstStyle/>
          <a:p>
            <a:r>
              <a:rPr lang="en-US" sz="2400" b="1" dirty="0"/>
              <a:t>Milepost 1911 </a:t>
            </a:r>
          </a:p>
          <a:p>
            <a:r>
              <a:rPr lang="en-US" sz="2400" b="1" dirty="0"/>
              <a:t>*Anna </a:t>
            </a:r>
            <a:r>
              <a:rPr lang="en-US" sz="2400" b="1" dirty="0" err="1"/>
              <a:t>Botsford</a:t>
            </a:r>
            <a:r>
              <a:rPr lang="en-US" sz="2400" b="1" dirty="0"/>
              <a:t> Comstock, Lesson 106: The Garden Snail, in </a:t>
            </a:r>
            <a:r>
              <a:rPr lang="en-US" sz="2400" b="1" i="1" dirty="0"/>
              <a:t>The Handbook of Nature Study</a:t>
            </a:r>
            <a:endParaRPr lang="en-US" sz="2400" b="1" dirty="0"/>
          </a:p>
          <a:p>
            <a:r>
              <a:rPr lang="en-US" sz="2400" dirty="0"/>
              <a:t> </a:t>
            </a:r>
          </a:p>
          <a:p>
            <a:r>
              <a:rPr lang="en-US" sz="2400" dirty="0"/>
              <a:t>1. Can the snail pull in one eye and leave the </a:t>
            </a:r>
            <a:r>
              <a:rPr lang="en-US" sz="2400" dirty="0" smtClean="0"/>
              <a:t>other </a:t>
            </a:r>
            <a:r>
              <a:rPr lang="en-US" sz="2400" dirty="0"/>
              <a:t>out?</a:t>
            </a:r>
          </a:p>
          <a:p>
            <a:r>
              <a:rPr lang="en-US" sz="2400" dirty="0"/>
              <a:t>2. How many spiral turns are there in a snail </a:t>
            </a:r>
            <a:r>
              <a:rPr lang="en-US" sz="2400" dirty="0" smtClean="0"/>
              <a:t>shell</a:t>
            </a:r>
            <a:r>
              <a:rPr lang="en-US" sz="2400" dirty="0"/>
              <a:t>?</a:t>
            </a:r>
          </a:p>
          <a:p>
            <a:r>
              <a:rPr lang="en-US" sz="2400" dirty="0"/>
              <a:t>3. Place a snail on its back and see how it rights </a:t>
            </a:r>
            <a:r>
              <a:rPr lang="en-US" sz="2400" dirty="0" smtClean="0"/>
              <a:t>itself</a:t>
            </a:r>
            <a:r>
              <a:rPr lang="en-US" sz="2400" dirty="0"/>
              <a:t>.</a:t>
            </a:r>
          </a:p>
          <a:p>
            <a:r>
              <a:rPr lang="en-US" sz="2400" dirty="0"/>
              <a:t>4. </a:t>
            </a:r>
            <a:r>
              <a:rPr lang="en-US" sz="2400" dirty="0" smtClean="0"/>
              <a:t>Can you find transparent</a:t>
            </a:r>
            <a:r>
              <a:rPr lang="en-US" sz="2400" dirty="0"/>
              <a:t>, glistening snail </a:t>
            </a:r>
            <a:r>
              <a:rPr lang="en-US" sz="2400" dirty="0" smtClean="0"/>
              <a:t>eggs </a:t>
            </a:r>
            <a:r>
              <a:rPr lang="en-US" sz="2400" dirty="0"/>
              <a:t>fastened </a:t>
            </a:r>
            <a:r>
              <a:rPr lang="en-US" sz="2400" dirty="0" smtClean="0"/>
              <a:t>	together </a:t>
            </a:r>
            <a:r>
              <a:rPr lang="en-US" sz="2400" dirty="0"/>
              <a:t>by </a:t>
            </a:r>
            <a:r>
              <a:rPr lang="en-US" sz="2400" dirty="0" err="1" smtClean="0"/>
              <a:t>mucuous</a:t>
            </a:r>
            <a:r>
              <a:rPr lang="en-US" sz="2400" dirty="0" smtClean="0"/>
              <a:t>?</a:t>
            </a:r>
            <a:endParaRPr lang="en-US" sz="2400" dirty="0"/>
          </a:p>
          <a:p>
            <a:r>
              <a:rPr lang="en-US" sz="2400" dirty="0"/>
              <a:t>5. Can you find the opening through which the </a:t>
            </a:r>
            <a:r>
              <a:rPr lang="en-US" sz="2400" dirty="0" smtClean="0"/>
              <a:t>snail </a:t>
            </a:r>
            <a:r>
              <a:rPr lang="en-US" sz="2400" dirty="0"/>
              <a:t>breathes</a:t>
            </a:r>
            <a:r>
              <a:rPr lang="en-US" sz="2400" dirty="0" smtClean="0"/>
              <a:t>?</a:t>
            </a:r>
            <a:endParaRPr lang="en-US" sz="2400" dirty="0"/>
          </a:p>
        </p:txBody>
      </p:sp>
      <p:sp>
        <p:nvSpPr>
          <p:cNvPr id="3" name="AutoShape 2" descr="Image result for anna botsford com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6067425" y="538162"/>
            <a:ext cx="142875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71587" y="1107057"/>
            <a:ext cx="86677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902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109008"/>
            <a:ext cx="6210300" cy="1938992"/>
          </a:xfrm>
          <a:prstGeom prst="rect">
            <a:avLst/>
          </a:prstGeom>
          <a:noFill/>
        </p:spPr>
        <p:txBody>
          <a:bodyPr wrap="square" rtlCol="0">
            <a:spAutoFit/>
          </a:bodyPr>
          <a:lstStyle/>
          <a:p>
            <a:r>
              <a:rPr lang="en-US" sz="2400" b="1" dirty="0" smtClean="0"/>
              <a:t>Milepost 1918</a:t>
            </a:r>
            <a:br>
              <a:rPr lang="en-US" sz="2400" b="1" dirty="0" smtClean="0"/>
            </a:br>
            <a:r>
              <a:rPr lang="en-US" sz="2400" b="1" dirty="0" smtClean="0"/>
              <a:t>William H. Kilpatrick, “The Project Method”</a:t>
            </a:r>
          </a:p>
          <a:p>
            <a:r>
              <a:rPr lang="en-US" sz="2400" dirty="0"/>
              <a:t>Kilpatrick conceives </a:t>
            </a:r>
            <a:r>
              <a:rPr lang="en-US" sz="2400" dirty="0" smtClean="0"/>
              <a:t>of the </a:t>
            </a:r>
            <a:r>
              <a:rPr lang="en-US" sz="2400" dirty="0"/>
              <a:t>project </a:t>
            </a:r>
            <a:r>
              <a:rPr lang="en-US" sz="2400" dirty="0" smtClean="0"/>
              <a:t>method broadly </a:t>
            </a:r>
            <a:r>
              <a:rPr lang="en-US" sz="2400" dirty="0"/>
              <a:t>as "whole-hearted purposeful activity proceeding in a social environment." </a:t>
            </a: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5257800" y="3276600"/>
            <a:ext cx="1895475"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418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692289"/>
            <a:ext cx="7620000" cy="5262979"/>
          </a:xfrm>
          <a:prstGeom prst="rect">
            <a:avLst/>
          </a:prstGeom>
        </p:spPr>
        <p:txBody>
          <a:bodyPr wrap="square">
            <a:spAutoFit/>
          </a:bodyPr>
          <a:lstStyle/>
          <a:p>
            <a:r>
              <a:rPr lang="en-US" sz="2400" b="1" dirty="0"/>
              <a:t>Milepost 1950</a:t>
            </a:r>
            <a:r>
              <a:rPr lang="en-US" sz="2400" dirty="0"/>
              <a:t> </a:t>
            </a:r>
          </a:p>
          <a:p>
            <a:r>
              <a:rPr lang="en-US" sz="2400" b="1" dirty="0" smtClean="0"/>
              <a:t>Harry S Truman and the National Science Foundation</a:t>
            </a:r>
            <a:endParaRPr lang="en-US" sz="2400" dirty="0"/>
          </a:p>
          <a:p>
            <a:r>
              <a:rPr lang="en-US" sz="2400" dirty="0" smtClean="0"/>
              <a:t>Science teaching declared an imperative of national security.</a:t>
            </a:r>
          </a:p>
          <a:p>
            <a:r>
              <a:rPr lang="en-US" sz="2400" dirty="0"/>
              <a:t> </a:t>
            </a:r>
          </a:p>
          <a:p>
            <a:r>
              <a:rPr lang="en-US" sz="2400" b="1" dirty="0"/>
              <a:t>Milepost 1957 </a:t>
            </a:r>
          </a:p>
          <a:p>
            <a:r>
              <a:rPr lang="en-US" sz="2400" b="1" dirty="0"/>
              <a:t>The Soviet Union launches Sputnik </a:t>
            </a:r>
            <a:r>
              <a:rPr lang="en-US" sz="2400" dirty="0"/>
              <a:t>(“fellow-traveler”), reinforcing Truman’s message.</a:t>
            </a:r>
          </a:p>
          <a:p>
            <a:r>
              <a:rPr lang="en-US" sz="2400" dirty="0"/>
              <a:t> </a:t>
            </a:r>
          </a:p>
          <a:p>
            <a:r>
              <a:rPr lang="en-US" sz="2400" b="1" dirty="0"/>
              <a:t>Milepost 1962</a:t>
            </a:r>
          </a:p>
          <a:p>
            <a:r>
              <a:rPr lang="en-US" sz="2400" b="1" dirty="0"/>
              <a:t>*Joseph J. Schwab</a:t>
            </a:r>
            <a:r>
              <a:rPr lang="en-US" sz="2400" b="1" dirty="0" smtClean="0"/>
              <a:t>, in </a:t>
            </a:r>
            <a:r>
              <a:rPr lang="en-US" sz="2400" b="1" i="1" dirty="0"/>
              <a:t>The Teaching of Science as </a:t>
            </a:r>
            <a:r>
              <a:rPr lang="en-US" sz="2400" b="1" i="1" dirty="0" smtClean="0"/>
              <a:t>Enquiry</a:t>
            </a:r>
            <a:endParaRPr lang="en-US" sz="2400" b="1" dirty="0"/>
          </a:p>
          <a:p>
            <a:r>
              <a:rPr lang="en-US" sz="2400" dirty="0"/>
              <a:t>p</a:t>
            </a:r>
            <a:r>
              <a:rPr lang="en-US" sz="2400" dirty="0" smtClean="0"/>
              <a:t>romotes curricula that engage students of all ages in </a:t>
            </a:r>
            <a:r>
              <a:rPr lang="en-US" sz="2400" dirty="0"/>
              <a:t>inquiry and discussion; </a:t>
            </a:r>
            <a:r>
              <a:rPr lang="en-US" sz="2400" dirty="0" smtClean="0"/>
              <a:t>dismisses </a:t>
            </a:r>
            <a:r>
              <a:rPr lang="en-US" sz="2400" dirty="0"/>
              <a:t>teaching as a “rhetoric of conclusions</a:t>
            </a:r>
            <a:r>
              <a:rPr lang="en-US" sz="2400" dirty="0" smtClean="0"/>
              <a:t>.”</a:t>
            </a:r>
            <a:endParaRPr lang="en-US" sz="2400" dirty="0"/>
          </a:p>
        </p:txBody>
      </p:sp>
    </p:spTree>
    <p:extLst>
      <p:ext uri="{BB962C8B-B14F-4D97-AF65-F5344CB8AC3E}">
        <p14:creationId xmlns:p14="http://schemas.microsoft.com/office/powerpoint/2010/main" val="306414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838200"/>
            <a:ext cx="8077200" cy="5262979"/>
          </a:xfrm>
          <a:prstGeom prst="rect">
            <a:avLst/>
          </a:prstGeom>
        </p:spPr>
        <p:txBody>
          <a:bodyPr wrap="square">
            <a:spAutoFit/>
          </a:bodyPr>
          <a:lstStyle/>
          <a:p>
            <a:r>
              <a:rPr lang="en-US" sz="2200" b="1" dirty="0"/>
              <a:t>Milepost 1965</a:t>
            </a:r>
          </a:p>
          <a:p>
            <a:r>
              <a:rPr lang="en-US" sz="2200" b="1" dirty="0"/>
              <a:t>*David </a:t>
            </a:r>
            <a:r>
              <a:rPr lang="en-US" sz="2200" b="1" dirty="0" smtClean="0"/>
              <a:t>and Frances Hawkins</a:t>
            </a:r>
            <a:r>
              <a:rPr lang="en-US" sz="2200" b="1" dirty="0"/>
              <a:t>, </a:t>
            </a:r>
            <a:r>
              <a:rPr lang="en-US" sz="2200" b="1" i="1" dirty="0"/>
              <a:t>Messing About in </a:t>
            </a:r>
            <a:r>
              <a:rPr lang="en-US" sz="2200" b="1" i="1" dirty="0" smtClean="0"/>
              <a:t>Science</a:t>
            </a:r>
            <a:r>
              <a:rPr lang="en-US" sz="2200" b="1" dirty="0" smtClean="0"/>
              <a:t>:</a:t>
            </a:r>
            <a:br>
              <a:rPr lang="en-US" sz="2200" b="1" dirty="0" smtClean="0"/>
            </a:br>
            <a:r>
              <a:rPr lang="en-US" sz="2200" b="1" dirty="0" smtClean="0"/>
              <a:t>phases </a:t>
            </a:r>
            <a:r>
              <a:rPr lang="en-US" sz="2800" b="1" i="1" dirty="0" smtClean="0"/>
              <a:t>OΔ▢</a:t>
            </a:r>
            <a:r>
              <a:rPr lang="en-US" sz="2200" b="1" dirty="0" smtClean="0"/>
              <a:t>.</a:t>
            </a:r>
            <a:endParaRPr lang="en-US" sz="2200" b="1" dirty="0"/>
          </a:p>
          <a:p>
            <a:r>
              <a:rPr lang="en-US" sz="2200" dirty="0"/>
              <a:t> </a:t>
            </a:r>
          </a:p>
          <a:p>
            <a:endParaRPr lang="en-US" sz="2200" dirty="0" smtClean="0"/>
          </a:p>
          <a:p>
            <a:endParaRPr lang="en-US" sz="2200" dirty="0"/>
          </a:p>
          <a:p>
            <a:endParaRPr lang="en-US" sz="2200" dirty="0" smtClean="0"/>
          </a:p>
          <a:p>
            <a:endParaRPr lang="en-US" sz="2200" dirty="0"/>
          </a:p>
          <a:p>
            <a:r>
              <a:rPr lang="en-US" sz="2200" b="1" dirty="0" smtClean="0"/>
              <a:t>Milepost </a:t>
            </a:r>
            <a:r>
              <a:rPr lang="en-US" sz="2200" b="1" dirty="0"/>
              <a:t>1967</a:t>
            </a:r>
          </a:p>
          <a:p>
            <a:r>
              <a:rPr lang="en-US" sz="2200" b="1" dirty="0"/>
              <a:t>Robert </a:t>
            </a:r>
            <a:r>
              <a:rPr lang="en-US" sz="2200" b="1" dirty="0" err="1"/>
              <a:t>Karplus</a:t>
            </a:r>
            <a:r>
              <a:rPr lang="en-US" sz="2200" b="1" dirty="0"/>
              <a:t> and Herbert D. </a:t>
            </a:r>
            <a:r>
              <a:rPr lang="en-US" sz="2200" b="1" dirty="0" err="1" smtClean="0"/>
              <a:t>Thier</a:t>
            </a:r>
            <a:r>
              <a:rPr lang="en-US" sz="2200" b="1" dirty="0" smtClean="0"/>
              <a:t> in the </a:t>
            </a:r>
            <a:r>
              <a:rPr lang="en-US" sz="2200" b="1" i="1" dirty="0" smtClean="0"/>
              <a:t>Science</a:t>
            </a:r>
            <a:r>
              <a:rPr lang="en-US" sz="2200" b="1" i="1" dirty="0"/>
              <a:t> Curriculum Improvement </a:t>
            </a:r>
            <a:r>
              <a:rPr lang="en-US" sz="2200" b="1" i="1" dirty="0" smtClean="0"/>
              <a:t>Study (SCIS)</a:t>
            </a:r>
          </a:p>
          <a:p>
            <a:endParaRPr lang="en-US" sz="2200" b="1" i="1" dirty="0"/>
          </a:p>
          <a:p>
            <a:r>
              <a:rPr lang="en-US" sz="2200" dirty="0" smtClean="0"/>
              <a:t>The Learning </a:t>
            </a:r>
            <a:r>
              <a:rPr lang="en-US" sz="2200" dirty="0"/>
              <a:t>Cycle</a:t>
            </a:r>
            <a:r>
              <a:rPr lang="en-US" sz="2200" b="1" dirty="0"/>
              <a:t>: </a:t>
            </a:r>
            <a:r>
              <a:rPr lang="en-US" sz="2200" dirty="0" smtClean="0"/>
              <a:t>Exploration </a:t>
            </a:r>
            <a:r>
              <a:rPr lang="en-US" sz="2200" dirty="0"/>
              <a:t>of a Concept, Conceptual Invention, Concept </a:t>
            </a:r>
            <a:r>
              <a:rPr lang="en-US" sz="2200" dirty="0" smtClean="0"/>
              <a:t>Application, the precursor to the 1987 5E model:</a:t>
            </a:r>
          </a:p>
          <a:p>
            <a:r>
              <a:rPr lang="en-US" sz="2200" dirty="0" smtClean="0"/>
              <a:t>Engage, Explore, Explain, Elaborate, Evaluate. </a:t>
            </a:r>
            <a:endParaRPr lang="en-US" sz="2200"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91000" y="1676401"/>
            <a:ext cx="3505200" cy="1926066"/>
          </a:xfrm>
          <a:prstGeom prst="rect">
            <a:avLst/>
          </a:prstGeom>
        </p:spPr>
      </p:pic>
    </p:spTree>
    <p:extLst>
      <p:ext uri="{BB962C8B-B14F-4D97-AF65-F5344CB8AC3E}">
        <p14:creationId xmlns:p14="http://schemas.microsoft.com/office/powerpoint/2010/main" val="306414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166158"/>
            <a:ext cx="6400800" cy="1938992"/>
          </a:xfrm>
          <a:prstGeom prst="rect">
            <a:avLst/>
          </a:prstGeom>
          <a:noFill/>
        </p:spPr>
        <p:txBody>
          <a:bodyPr wrap="square" rtlCol="0">
            <a:spAutoFit/>
          </a:bodyPr>
          <a:lstStyle/>
          <a:p>
            <a:r>
              <a:rPr lang="en-US" sz="2400" b="1" dirty="0" smtClean="0"/>
              <a:t>Milepost 1968</a:t>
            </a:r>
          </a:p>
          <a:p>
            <a:r>
              <a:rPr lang="en-US" sz="2400" b="1" dirty="0" smtClean="0"/>
              <a:t>Paolo Freire, Pedagogy of the Oppressed</a:t>
            </a:r>
          </a:p>
          <a:p>
            <a:r>
              <a:rPr lang="en-US" sz="2400" dirty="0" smtClean="0"/>
              <a:t>Reflect, through dialogue, and act on the world through education in order to transform it away from dehumanization and towards liberation. </a:t>
            </a:r>
            <a:endParaRPr lang="en-US" sz="2400"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76400" y="3424687"/>
            <a:ext cx="15240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898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447800"/>
            <a:ext cx="6705600" cy="3416320"/>
          </a:xfrm>
          <a:prstGeom prst="rect">
            <a:avLst/>
          </a:prstGeom>
        </p:spPr>
        <p:txBody>
          <a:bodyPr wrap="square">
            <a:spAutoFit/>
          </a:bodyPr>
          <a:lstStyle/>
          <a:p>
            <a:r>
              <a:rPr lang="en-US" sz="2400" b="1" dirty="0" smtClean="0"/>
              <a:t>Milepost </a:t>
            </a:r>
            <a:r>
              <a:rPr lang="en-US" sz="2400" b="1" dirty="0"/>
              <a:t>1960s-1970s </a:t>
            </a:r>
          </a:p>
          <a:p>
            <a:r>
              <a:rPr lang="en-US" sz="2400" b="1" dirty="0"/>
              <a:t>The “Alphabets”</a:t>
            </a:r>
          </a:p>
          <a:p>
            <a:r>
              <a:rPr lang="en-US" sz="2400" b="1" dirty="0"/>
              <a:t> </a:t>
            </a:r>
          </a:p>
          <a:p>
            <a:r>
              <a:rPr lang="en-US" sz="2400" dirty="0"/>
              <a:t>Science A Process Approach (SAPA), Physical Science Study Committee (PSSC), Biological Science Curriculum Study (BSSC), Elementary Science Study (ESS), Earth Science Curriculum Project (ESCP), Science Curriculum Improvement Study (SCIS), Introductory Physical Science (IPS</a:t>
            </a:r>
            <a:r>
              <a:rPr lang="en-US" sz="2400" dirty="0" smtClean="0"/>
              <a:t>).</a:t>
            </a:r>
            <a:endParaRPr lang="en-US" sz="2400" dirty="0"/>
          </a:p>
        </p:txBody>
      </p:sp>
    </p:spTree>
    <p:extLst>
      <p:ext uri="{BB962C8B-B14F-4D97-AF65-F5344CB8AC3E}">
        <p14:creationId xmlns:p14="http://schemas.microsoft.com/office/powerpoint/2010/main" val="288105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452562"/>
            <a:ext cx="6400800" cy="4524315"/>
          </a:xfrm>
          <a:prstGeom prst="rect">
            <a:avLst/>
          </a:prstGeom>
        </p:spPr>
        <p:txBody>
          <a:bodyPr wrap="square">
            <a:spAutoFit/>
          </a:bodyPr>
          <a:lstStyle/>
          <a:p>
            <a:r>
              <a:rPr lang="en-US" sz="2400" b="1" dirty="0" smtClean="0"/>
              <a:t>Milepost 1978</a:t>
            </a:r>
          </a:p>
          <a:p>
            <a:r>
              <a:rPr lang="en-US" sz="2400" b="1" dirty="0" smtClean="0"/>
              <a:t>*Mary Budd Rowe, </a:t>
            </a:r>
            <a:r>
              <a:rPr lang="en-US" sz="2400" b="1" i="1" dirty="0" smtClean="0"/>
              <a:t>Teaching Science as Continuous Inquiry</a:t>
            </a:r>
            <a:r>
              <a:rPr lang="en-US" sz="2400" b="1" dirty="0" smtClean="0"/>
              <a:t>: A Basic </a:t>
            </a:r>
            <a:r>
              <a:rPr lang="en-US" sz="2400" dirty="0" smtClean="0"/>
              <a:t>shares research on wait time, fate control, language and science in the context of inquiry.</a:t>
            </a:r>
          </a:p>
          <a:p>
            <a:r>
              <a:rPr lang="en-US" sz="2400" dirty="0" smtClean="0"/>
              <a:t> </a:t>
            </a:r>
          </a:p>
          <a:p>
            <a:pPr lvl="2"/>
            <a:r>
              <a:rPr lang="en-US" sz="2400" b="1" dirty="0" smtClean="0"/>
              <a:t>Milepost 1983</a:t>
            </a:r>
          </a:p>
          <a:p>
            <a:pPr lvl="2"/>
            <a:r>
              <a:rPr lang="en-US" sz="2400" b="1" dirty="0" smtClean="0"/>
              <a:t>*Rosalind Driver, </a:t>
            </a:r>
            <a:r>
              <a:rPr lang="en-US" sz="2400" b="1" i="1" dirty="0" smtClean="0"/>
              <a:t>The Pupil as Scientist? </a:t>
            </a:r>
            <a:r>
              <a:rPr lang="en-US" sz="2400" dirty="0" smtClean="0"/>
              <a:t>questions  overemphasis on inductive learning, overemphasis on process skills independent of knowledge about the subject.</a:t>
            </a:r>
            <a:endParaRPr lang="en-US"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29400" y="457200"/>
            <a:ext cx="131445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0600" y="3727659"/>
            <a:ext cx="98107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97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2362200"/>
            <a:ext cx="7010400" cy="3477875"/>
          </a:xfrm>
          <a:prstGeom prst="rect">
            <a:avLst/>
          </a:prstGeom>
          <a:noFill/>
        </p:spPr>
        <p:txBody>
          <a:bodyPr wrap="square" rtlCol="0">
            <a:spAutoFit/>
          </a:bodyPr>
          <a:lstStyle/>
          <a:p>
            <a:r>
              <a:rPr lang="en-US" sz="2200" dirty="0" smtClean="0"/>
              <a:t>Achievement correlated with ethnicity varies by social  and depends whether the majority </a:t>
            </a:r>
            <a:r>
              <a:rPr lang="en-US" sz="2200" dirty="0"/>
              <a:t>group views them differently. For example, Koreans in Japan are a marginalized group, and their school performance in Japan is </a:t>
            </a:r>
            <a:r>
              <a:rPr lang="en-US" sz="2200" dirty="0" smtClean="0"/>
              <a:t>significantly </a:t>
            </a:r>
            <a:r>
              <a:rPr lang="en-US" sz="2200" dirty="0"/>
              <a:t>lower than in the United States, where their performance is comparable to that of other Asian </a:t>
            </a:r>
            <a:r>
              <a:rPr lang="en-US" sz="2200" dirty="0" smtClean="0"/>
              <a:t>groups. Similarly</a:t>
            </a:r>
            <a:r>
              <a:rPr lang="en-US" sz="2200" dirty="0"/>
              <a:t>, the </a:t>
            </a:r>
            <a:r>
              <a:rPr lang="en-US" sz="2200" dirty="0" err="1"/>
              <a:t>Burakumin</a:t>
            </a:r>
            <a:r>
              <a:rPr lang="en-US" sz="2200" dirty="0"/>
              <a:t> are ethnic Japanese who perform very poorly in Japanese schools, where they are stigmatized, but perform on par with their Japanese and other Asian counterparts in the United </a:t>
            </a:r>
            <a:r>
              <a:rPr lang="en-US" sz="2200" dirty="0" smtClean="0"/>
              <a:t>States. </a:t>
            </a:r>
            <a:endParaRPr lang="en-US" sz="2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0" y="685800"/>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85800" y="933271"/>
            <a:ext cx="6019800" cy="1200329"/>
          </a:xfrm>
          <a:prstGeom prst="rect">
            <a:avLst/>
          </a:prstGeom>
          <a:noFill/>
        </p:spPr>
        <p:txBody>
          <a:bodyPr wrap="square" rtlCol="0">
            <a:spAutoFit/>
          </a:bodyPr>
          <a:lstStyle/>
          <a:p>
            <a:r>
              <a:rPr lang="en-US" sz="2400" b="1" dirty="0"/>
              <a:t>Milepost  1978</a:t>
            </a:r>
          </a:p>
          <a:p>
            <a:r>
              <a:rPr lang="en-US" sz="2400" b="1" dirty="0"/>
              <a:t>John </a:t>
            </a:r>
            <a:r>
              <a:rPr lang="en-US" sz="2400" b="1" dirty="0" err="1"/>
              <a:t>Ogbu</a:t>
            </a:r>
            <a:r>
              <a:rPr lang="en-US" sz="2400" b="1" dirty="0"/>
              <a:t>, </a:t>
            </a:r>
            <a:r>
              <a:rPr lang="en-US" sz="2400" b="1" i="1" dirty="0" smtClean="0"/>
              <a:t>Minority Education and Caste: The American System in Cross-cultural Perspective</a:t>
            </a:r>
            <a:endParaRPr lang="en-US" sz="2400" b="1" i="1" dirty="0"/>
          </a:p>
        </p:txBody>
      </p:sp>
    </p:spTree>
    <p:extLst>
      <p:ext uri="{BB962C8B-B14F-4D97-AF65-F5344CB8AC3E}">
        <p14:creationId xmlns:p14="http://schemas.microsoft.com/office/powerpoint/2010/main" val="196910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bent_finger"/>
          <p:cNvPicPr>
            <a:picLocks noGrp="1" noChangeAspect="1" noChangeArrowheads="1"/>
          </p:cNvPicPr>
          <p:nvPr>
            <p:ph/>
          </p:nvPr>
        </p:nvPicPr>
        <p:blipFill>
          <a:blip r:embed="rId2" cstate="email">
            <a:extLst>
              <a:ext uri="{28A0092B-C50C-407E-A947-70E740481C1C}">
                <a14:useLocalDpi xmlns:a14="http://schemas.microsoft.com/office/drawing/2010/main"/>
              </a:ext>
            </a:extLst>
          </a:blip>
          <a:srcRect/>
          <a:stretch>
            <a:fillRect/>
          </a:stretch>
        </p:blipFill>
        <p:spPr>
          <a:xfrm>
            <a:off x="2438399" y="461453"/>
            <a:ext cx="4507947" cy="5786947"/>
          </a:xfrm>
        </p:spPr>
      </p:pic>
    </p:spTree>
    <p:extLst>
      <p:ext uri="{BB962C8B-B14F-4D97-AF65-F5344CB8AC3E}">
        <p14:creationId xmlns:p14="http://schemas.microsoft.com/office/powerpoint/2010/main" val="405494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0675" y="1295400"/>
            <a:ext cx="6181725" cy="2308324"/>
          </a:xfrm>
          <a:prstGeom prst="rect">
            <a:avLst/>
          </a:prstGeom>
          <a:noFill/>
        </p:spPr>
        <p:txBody>
          <a:bodyPr wrap="square" rtlCol="0">
            <a:spAutoFit/>
          </a:bodyPr>
          <a:lstStyle/>
          <a:p>
            <a:r>
              <a:rPr lang="en-US" sz="2400" b="1" dirty="0" smtClean="0"/>
              <a:t>Milepost 1980</a:t>
            </a:r>
          </a:p>
          <a:p>
            <a:r>
              <a:rPr lang="en-US" sz="2400" b="1" dirty="0" smtClean="0"/>
              <a:t>Seymour </a:t>
            </a:r>
            <a:r>
              <a:rPr lang="en-US" sz="2400" b="1" dirty="0" err="1" smtClean="0"/>
              <a:t>Papert</a:t>
            </a:r>
            <a:r>
              <a:rPr lang="en-US" sz="2400" b="1" dirty="0" smtClean="0"/>
              <a:t>, </a:t>
            </a:r>
            <a:r>
              <a:rPr lang="en-US" sz="2400" b="1" i="1" dirty="0" smtClean="0"/>
              <a:t>Mindstorms:</a:t>
            </a:r>
          </a:p>
          <a:p>
            <a:r>
              <a:rPr lang="en-US" sz="2400" b="1" i="1" dirty="0" smtClean="0"/>
              <a:t>Children, Computers, and Powerful Ideas</a:t>
            </a:r>
          </a:p>
          <a:p>
            <a:r>
              <a:rPr lang="en-US" sz="2400" dirty="0" smtClean="0"/>
              <a:t>Logo programming language for representing geometrical and mathematical concepts makes computational thinking concrete</a:t>
            </a: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00750" y="3867150"/>
            <a:ext cx="177165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8293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62000"/>
            <a:ext cx="8077200" cy="5078313"/>
          </a:xfrm>
          <a:prstGeom prst="rect">
            <a:avLst/>
          </a:prstGeom>
        </p:spPr>
        <p:txBody>
          <a:bodyPr wrap="square">
            <a:spAutoFit/>
          </a:bodyPr>
          <a:lstStyle/>
          <a:p>
            <a:r>
              <a:rPr lang="en-US" sz="2400" b="1" dirty="0"/>
              <a:t>Milepost 1983</a:t>
            </a:r>
          </a:p>
          <a:p>
            <a:r>
              <a:rPr lang="en-US" sz="2400" b="1" dirty="0"/>
              <a:t>National Commission on Excellence in Education , </a:t>
            </a:r>
            <a:r>
              <a:rPr lang="en-US" sz="2400" b="1" i="1" dirty="0"/>
              <a:t>A Nation at Risk: The Imperative for Educational </a:t>
            </a:r>
            <a:r>
              <a:rPr lang="en-US" sz="2400" b="1" i="1" dirty="0" smtClean="0"/>
              <a:t>Reform</a:t>
            </a:r>
            <a:endParaRPr lang="en-US" sz="1200" dirty="0"/>
          </a:p>
          <a:p>
            <a:r>
              <a:rPr lang="en-US" sz="2400" dirty="0"/>
              <a:t>America’s enemies seem to have introduced the shortcomings of our schools; standards proposes which became “hijacked” (Dianne </a:t>
            </a:r>
            <a:r>
              <a:rPr lang="en-US" sz="2400" dirty="0" err="1"/>
              <a:t>Ravitch</a:t>
            </a:r>
            <a:r>
              <a:rPr lang="en-US" sz="2400" dirty="0"/>
              <a:t>) by testing.</a:t>
            </a:r>
          </a:p>
          <a:p>
            <a:r>
              <a:rPr lang="en-US" sz="2400" dirty="0"/>
              <a:t> </a:t>
            </a:r>
          </a:p>
          <a:p>
            <a:r>
              <a:rPr lang="en-US" sz="2400" b="1" dirty="0" smtClean="0"/>
              <a:t>Milepost </a:t>
            </a:r>
            <a:r>
              <a:rPr lang="en-US" sz="2400" b="1" dirty="0"/>
              <a:t>1986</a:t>
            </a:r>
          </a:p>
          <a:p>
            <a:r>
              <a:rPr lang="en-US" sz="2400" b="1" dirty="0"/>
              <a:t>The Holmes Group, </a:t>
            </a:r>
            <a:r>
              <a:rPr lang="en-US" sz="2400" b="1" i="1" dirty="0"/>
              <a:t>Tomorrow’s </a:t>
            </a:r>
            <a:r>
              <a:rPr lang="en-US" sz="2400" b="1" i="1" dirty="0" smtClean="0"/>
              <a:t>Teachers</a:t>
            </a:r>
            <a:endParaRPr lang="en-US" sz="1200" b="1" dirty="0"/>
          </a:p>
          <a:p>
            <a:r>
              <a:rPr lang="en-US" sz="2400" dirty="0"/>
              <a:t>5</a:t>
            </a:r>
            <a:r>
              <a:rPr lang="en-US" sz="2400" baseline="30000" dirty="0"/>
              <a:t>th</a:t>
            </a:r>
            <a:r>
              <a:rPr lang="en-US" sz="2400" dirty="0"/>
              <a:t> year of education for initial teacher certification, create standards of entry to the profession; examinations and educational requirements that are professionally relevant and intellectually defensible</a:t>
            </a:r>
            <a:r>
              <a:rPr lang="en-US" sz="2400" dirty="0" smtClean="0"/>
              <a:t>.</a:t>
            </a:r>
            <a:endParaRPr lang="en-US" sz="2400" dirty="0"/>
          </a:p>
        </p:txBody>
      </p:sp>
    </p:spTree>
    <p:extLst>
      <p:ext uri="{BB962C8B-B14F-4D97-AF65-F5344CB8AC3E}">
        <p14:creationId xmlns:p14="http://schemas.microsoft.com/office/powerpoint/2010/main" val="378050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599" y="1055638"/>
            <a:ext cx="6400801" cy="1938992"/>
          </a:xfrm>
          <a:prstGeom prst="rect">
            <a:avLst/>
          </a:prstGeom>
          <a:noFill/>
        </p:spPr>
        <p:txBody>
          <a:bodyPr wrap="square" rtlCol="0">
            <a:spAutoFit/>
          </a:bodyPr>
          <a:lstStyle/>
          <a:p>
            <a:r>
              <a:rPr lang="en-US" sz="2400" b="1" dirty="0" smtClean="0"/>
              <a:t>Milepost 1987</a:t>
            </a:r>
          </a:p>
          <a:p>
            <a:r>
              <a:rPr lang="en-US" sz="2400" b="1" dirty="0" smtClean="0"/>
              <a:t>Paul K. </a:t>
            </a:r>
            <a:r>
              <a:rPr lang="en-US" sz="2400" b="1" dirty="0" err="1" smtClean="0"/>
              <a:t>Feyerabend</a:t>
            </a:r>
            <a:r>
              <a:rPr lang="en-US" sz="2400" b="1" dirty="0" smtClean="0"/>
              <a:t>, </a:t>
            </a:r>
            <a:r>
              <a:rPr lang="en-US" sz="2400" b="1" i="1" dirty="0" smtClean="0"/>
              <a:t>Farewell to Reason</a:t>
            </a:r>
          </a:p>
          <a:p>
            <a:r>
              <a:rPr lang="en-US" sz="2400" dirty="0" smtClean="0"/>
              <a:t>Replace scientific rationalism’s quest for certainty with a notion of science that subordinates it the needs of citizens and communities.</a:t>
            </a:r>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0800000" flipV="1">
            <a:off x="5791200" y="3200400"/>
            <a:ext cx="1653927" cy="2487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320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7620000" cy="4154984"/>
          </a:xfrm>
          <a:prstGeom prst="rect">
            <a:avLst/>
          </a:prstGeom>
          <a:noFill/>
        </p:spPr>
        <p:txBody>
          <a:bodyPr wrap="square" rtlCol="0">
            <a:spAutoFit/>
          </a:bodyPr>
          <a:lstStyle/>
          <a:p>
            <a:r>
              <a:rPr lang="en-US" sz="2400" b="1" dirty="0" smtClean="0"/>
              <a:t>Milepost 1989</a:t>
            </a:r>
          </a:p>
          <a:p>
            <a:r>
              <a:rPr lang="en-US" sz="2400" b="1" dirty="0" smtClean="0"/>
              <a:t>Susan Dunn and Rob Larson, </a:t>
            </a:r>
            <a:r>
              <a:rPr lang="en-US" sz="2400" b="1" i="1" dirty="0" smtClean="0"/>
              <a:t>Design Technology: Children’s Engineering</a:t>
            </a:r>
          </a:p>
          <a:p>
            <a:r>
              <a:rPr lang="en-US" sz="2400" dirty="0" smtClean="0"/>
              <a:t>Rooted </a:t>
            </a:r>
            <a:r>
              <a:rPr lang="en-US" sz="2400" dirty="0"/>
              <a:t>in the tradition of John Dewey and Lev </a:t>
            </a:r>
            <a:r>
              <a:rPr lang="en-US" sz="2400" dirty="0" err="1"/>
              <a:t>Vygtosky</a:t>
            </a:r>
            <a:r>
              <a:rPr lang="en-US" sz="2400" dirty="0"/>
              <a:t>, design technology sets students and teachers to work </a:t>
            </a:r>
            <a:r>
              <a:rPr lang="en-US" sz="2400" dirty="0" smtClean="0"/>
              <a:t>to </a:t>
            </a:r>
            <a:r>
              <a:rPr lang="en-US" sz="2400" dirty="0"/>
              <a:t>construct meaningful </a:t>
            </a:r>
            <a:r>
              <a:rPr lang="en-US" sz="2400" dirty="0" smtClean="0"/>
              <a:t>objects, such </a:t>
            </a:r>
            <a:r>
              <a:rPr lang="en-US" sz="2400" dirty="0"/>
              <a:t>as mechanical </a:t>
            </a:r>
            <a:r>
              <a:rPr lang="en-US" sz="2400" dirty="0" smtClean="0"/>
              <a:t>toys, </a:t>
            </a:r>
            <a:r>
              <a:rPr lang="en-US" sz="2400" dirty="0"/>
              <a:t>that are </a:t>
            </a:r>
            <a:r>
              <a:rPr lang="en-US" sz="2400" dirty="0" smtClean="0"/>
              <a:t>just </a:t>
            </a:r>
            <a:r>
              <a:rPr lang="en-US" sz="2400" dirty="0"/>
              <a:t>beyond the reach of any one child </a:t>
            </a:r>
            <a:r>
              <a:rPr lang="en-US" sz="2400" dirty="0" smtClean="0"/>
              <a:t>alone. </a:t>
            </a:r>
            <a:r>
              <a:rPr lang="en-US" sz="2400" dirty="0"/>
              <a:t>S</a:t>
            </a:r>
            <a:r>
              <a:rPr lang="en-US" sz="2400" dirty="0" smtClean="0"/>
              <a:t>tudents working </a:t>
            </a:r>
            <a:r>
              <a:rPr lang="en-US" sz="2400" dirty="0"/>
              <a:t>through a cycle of </a:t>
            </a:r>
            <a:r>
              <a:rPr lang="en-US" sz="2400" dirty="0" smtClean="0"/>
              <a:t>contextualizing,</a:t>
            </a:r>
          </a:p>
          <a:p>
            <a:r>
              <a:rPr lang="en-US" sz="2400" dirty="0" smtClean="0"/>
              <a:t>clarifying</a:t>
            </a:r>
            <a:r>
              <a:rPr lang="en-US" sz="2400" dirty="0"/>
              <a:t>, inquiring, planning, </a:t>
            </a:r>
            <a:r>
              <a:rPr lang="en-US" sz="2400" dirty="0" smtClean="0"/>
              <a:t>realizing,</a:t>
            </a:r>
          </a:p>
          <a:p>
            <a:r>
              <a:rPr lang="en-US" sz="2400" dirty="0" smtClean="0"/>
              <a:t>testing</a:t>
            </a:r>
            <a:r>
              <a:rPr lang="en-US" sz="2400" dirty="0"/>
              <a:t>, modifying, </a:t>
            </a:r>
            <a:r>
              <a:rPr lang="en-US" sz="2400" dirty="0" smtClean="0"/>
              <a:t>interpreting,</a:t>
            </a:r>
          </a:p>
          <a:p>
            <a:r>
              <a:rPr lang="en-US" sz="2400" dirty="0" smtClean="0"/>
              <a:t>reflecting, and </a:t>
            </a:r>
            <a:r>
              <a:rPr lang="en-US" sz="2400" dirty="0"/>
              <a:t>back </a:t>
            </a:r>
            <a:r>
              <a:rPr lang="en-US" sz="2400" dirty="0" smtClean="0"/>
              <a:t>to contextualizing.</a:t>
            </a:r>
            <a:endParaRPr lang="en-US" sz="2400" dirty="0"/>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96000" y="3733800"/>
            <a:ext cx="2017556" cy="2707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4540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143000"/>
            <a:ext cx="7467600" cy="4339650"/>
          </a:xfrm>
          <a:prstGeom prst="rect">
            <a:avLst/>
          </a:prstGeom>
        </p:spPr>
        <p:txBody>
          <a:bodyPr wrap="square">
            <a:spAutoFit/>
          </a:bodyPr>
          <a:lstStyle/>
          <a:p>
            <a:r>
              <a:rPr lang="en-US" sz="2400" b="1" dirty="0"/>
              <a:t>Milepost 1995</a:t>
            </a:r>
          </a:p>
          <a:p>
            <a:r>
              <a:rPr lang="en-US" sz="2400" b="1" dirty="0"/>
              <a:t>National Research </a:t>
            </a:r>
            <a:r>
              <a:rPr lang="en-US" sz="2400" b="1" dirty="0" smtClean="0"/>
              <a:t>Council,</a:t>
            </a:r>
          </a:p>
          <a:p>
            <a:r>
              <a:rPr lang="en-US" sz="2400" b="1" i="1" dirty="0" smtClean="0"/>
              <a:t>National </a:t>
            </a:r>
            <a:r>
              <a:rPr lang="en-US" sz="2400" b="1" i="1" dirty="0"/>
              <a:t>Science Education </a:t>
            </a:r>
            <a:r>
              <a:rPr lang="en-US" sz="2400" b="1" i="1" dirty="0" smtClean="0"/>
              <a:t>Standards (NSES)</a:t>
            </a:r>
          </a:p>
          <a:p>
            <a:endParaRPr lang="en-US" sz="1200" dirty="0"/>
          </a:p>
          <a:p>
            <a:pPr lvl="1"/>
            <a:r>
              <a:rPr lang="en-US" sz="2400" dirty="0"/>
              <a:t>1. Unifying Concepts and Processes</a:t>
            </a:r>
          </a:p>
          <a:p>
            <a:pPr lvl="1"/>
            <a:r>
              <a:rPr lang="en-US" sz="2400" dirty="0"/>
              <a:t>2. Science as Inquiry Standards</a:t>
            </a:r>
          </a:p>
          <a:p>
            <a:pPr lvl="1"/>
            <a:r>
              <a:rPr lang="en-US" sz="2400" dirty="0"/>
              <a:t>3. Physical Science</a:t>
            </a:r>
          </a:p>
          <a:p>
            <a:pPr lvl="1"/>
            <a:r>
              <a:rPr lang="en-US" sz="2400" dirty="0"/>
              <a:t>4. Life Science</a:t>
            </a:r>
          </a:p>
          <a:p>
            <a:pPr lvl="1"/>
            <a:r>
              <a:rPr lang="en-US" sz="2400" dirty="0"/>
              <a:t>5. Earth and Space Science</a:t>
            </a:r>
          </a:p>
          <a:p>
            <a:pPr lvl="1"/>
            <a:r>
              <a:rPr lang="en-US" sz="2400" dirty="0"/>
              <a:t>6. Science and Technology </a:t>
            </a:r>
          </a:p>
          <a:p>
            <a:pPr lvl="1"/>
            <a:r>
              <a:rPr lang="en-US" sz="2400" dirty="0"/>
              <a:t>7. Science in Personal and Social Perspectives </a:t>
            </a:r>
          </a:p>
          <a:p>
            <a:pPr lvl="1"/>
            <a:r>
              <a:rPr lang="en-US" sz="2400" dirty="0"/>
              <a:t>8. History and Nature of Science </a:t>
            </a:r>
            <a:r>
              <a:rPr lang="en-US" sz="2400" dirty="0" smtClean="0"/>
              <a:t>Standards</a:t>
            </a:r>
            <a:endParaRPr lang="en-US" sz="2400" dirty="0"/>
          </a:p>
        </p:txBody>
      </p:sp>
    </p:spTree>
    <p:extLst>
      <p:ext uri="{BB962C8B-B14F-4D97-AF65-F5344CB8AC3E}">
        <p14:creationId xmlns:p14="http://schemas.microsoft.com/office/powerpoint/2010/main" val="306414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828800"/>
            <a:ext cx="7696200" cy="3046988"/>
          </a:xfrm>
          <a:prstGeom prst="rect">
            <a:avLst/>
          </a:prstGeom>
        </p:spPr>
        <p:txBody>
          <a:bodyPr wrap="square">
            <a:spAutoFit/>
          </a:bodyPr>
          <a:lstStyle/>
          <a:p>
            <a:r>
              <a:rPr lang="en-US" sz="2400" b="1" dirty="0"/>
              <a:t>Milepost 1994</a:t>
            </a:r>
          </a:p>
          <a:p>
            <a:r>
              <a:rPr lang="en-US" sz="2400" b="1" dirty="0"/>
              <a:t>United States Congress, Goals 2000 Educate Americans Act</a:t>
            </a:r>
          </a:p>
          <a:p>
            <a:r>
              <a:rPr lang="en-US" sz="2400" dirty="0" smtClean="0"/>
              <a:t>United </a:t>
            </a:r>
            <a:r>
              <a:rPr lang="en-US" sz="2400" dirty="0"/>
              <a:t>States students will be first in the world in mathematics and science achievement</a:t>
            </a:r>
            <a:r>
              <a:rPr lang="en-US" sz="2400" dirty="0" smtClean="0"/>
              <a:t>.</a:t>
            </a:r>
          </a:p>
          <a:p>
            <a:endParaRPr lang="en-US" sz="2400" dirty="0"/>
          </a:p>
          <a:p>
            <a:r>
              <a:rPr lang="en-US" sz="2400" b="1" dirty="0" smtClean="0"/>
              <a:t>Milepost 2002</a:t>
            </a:r>
          </a:p>
          <a:p>
            <a:r>
              <a:rPr lang="en-US" sz="2400" b="1" dirty="0" smtClean="0"/>
              <a:t>United States Congress, </a:t>
            </a:r>
            <a:r>
              <a:rPr lang="en-US" sz="2400" b="1" i="1" dirty="0" smtClean="0"/>
              <a:t>No Child Left Behind Act</a:t>
            </a:r>
            <a:endParaRPr lang="en-US" sz="2400" b="1" dirty="0" smtClean="0"/>
          </a:p>
          <a:p>
            <a:r>
              <a:rPr lang="en-US" sz="2400" dirty="0" smtClean="0"/>
              <a:t>Mandates “highly qualified teachers” in subject fields.</a:t>
            </a:r>
            <a:endParaRPr lang="en-US" sz="2400" dirty="0"/>
          </a:p>
        </p:txBody>
      </p:sp>
    </p:spTree>
    <p:extLst>
      <p:ext uri="{BB962C8B-B14F-4D97-AF65-F5344CB8AC3E}">
        <p14:creationId xmlns:p14="http://schemas.microsoft.com/office/powerpoint/2010/main" val="420097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5850" y="1219200"/>
            <a:ext cx="7239000" cy="3539430"/>
          </a:xfrm>
          <a:prstGeom prst="rect">
            <a:avLst/>
          </a:prstGeom>
        </p:spPr>
        <p:txBody>
          <a:bodyPr wrap="square">
            <a:spAutoFit/>
          </a:bodyPr>
          <a:lstStyle/>
          <a:p>
            <a:r>
              <a:rPr lang="en-US" sz="2400" b="1" dirty="0"/>
              <a:t>Milepost 2013</a:t>
            </a:r>
          </a:p>
          <a:p>
            <a:r>
              <a:rPr lang="en-US" sz="2400" b="1" dirty="0"/>
              <a:t>NGSS Lead States, </a:t>
            </a:r>
            <a:r>
              <a:rPr lang="en-US" sz="2400" b="1" i="1" dirty="0"/>
              <a:t>Next Generation Science Standards</a:t>
            </a:r>
            <a:endParaRPr lang="en-US" sz="2400" b="1" dirty="0"/>
          </a:p>
          <a:p>
            <a:r>
              <a:rPr lang="en-US" sz="1200" dirty="0"/>
              <a:t> </a:t>
            </a:r>
          </a:p>
          <a:p>
            <a:pPr>
              <a:spcAft>
                <a:spcPts val="1200"/>
              </a:spcAft>
            </a:pPr>
            <a:r>
              <a:rPr lang="en-US" sz="2400" dirty="0" smtClean="0"/>
              <a:t>Three Dimensional Learning:       </a:t>
            </a:r>
          </a:p>
          <a:p>
            <a:pPr>
              <a:spcAft>
                <a:spcPts val="1200"/>
              </a:spcAft>
            </a:pPr>
            <a:r>
              <a:rPr lang="en-US" sz="2400" dirty="0" smtClean="0"/>
              <a:t>        8 	Scientific Practices</a:t>
            </a:r>
            <a:br>
              <a:rPr lang="en-US" sz="2400" dirty="0" smtClean="0"/>
            </a:br>
            <a:r>
              <a:rPr lang="en-US" sz="2400" dirty="0" smtClean="0"/>
              <a:t>      13 	Disciplinary </a:t>
            </a:r>
            <a:r>
              <a:rPr lang="en-US" sz="2400" dirty="0"/>
              <a:t>Core </a:t>
            </a:r>
            <a:r>
              <a:rPr lang="en-US" sz="2400" dirty="0" smtClean="0"/>
              <a:t>Ideas</a:t>
            </a:r>
            <a:br>
              <a:rPr lang="en-US" sz="2400" dirty="0" smtClean="0"/>
            </a:br>
            <a:r>
              <a:rPr lang="en-US" sz="2400" dirty="0" smtClean="0"/>
              <a:t>        7 	Crosscutting Concepts</a:t>
            </a:r>
          </a:p>
          <a:p>
            <a:pPr>
              <a:spcAft>
                <a:spcPts val="1200"/>
              </a:spcAft>
            </a:pPr>
            <a:r>
              <a:rPr lang="en-US" sz="2400" dirty="0" smtClean="0"/>
              <a:t>Plus:</a:t>
            </a:r>
            <a:br>
              <a:rPr lang="en-US" sz="2400" dirty="0" smtClean="0"/>
            </a:br>
            <a:r>
              <a:rPr lang="en-US" sz="2400" dirty="0" smtClean="0"/>
              <a:t>        8   Understandings </a:t>
            </a:r>
            <a:r>
              <a:rPr lang="en-US" sz="2400" dirty="0"/>
              <a:t>of the Nature of </a:t>
            </a:r>
            <a:r>
              <a:rPr lang="en-US" sz="2400" dirty="0" smtClean="0"/>
              <a:t>Science</a:t>
            </a:r>
            <a:endParaRPr lang="en-US" sz="2400" dirty="0"/>
          </a:p>
        </p:txBody>
      </p:sp>
    </p:spTree>
    <p:extLst>
      <p:ext uri="{BB962C8B-B14F-4D97-AF65-F5344CB8AC3E}">
        <p14:creationId xmlns:p14="http://schemas.microsoft.com/office/powerpoint/2010/main" val="306414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457200"/>
            <a:ext cx="8153400" cy="6124754"/>
          </a:xfrm>
          <a:prstGeom prst="rect">
            <a:avLst/>
          </a:prstGeom>
        </p:spPr>
        <p:txBody>
          <a:bodyPr wrap="square">
            <a:spAutoFit/>
          </a:bodyPr>
          <a:lstStyle/>
          <a:p>
            <a:r>
              <a:rPr lang="en-US" sz="2800" dirty="0"/>
              <a:t>The 8 practices of science and engineering in the NGSS essential for all students to learn are</a:t>
            </a:r>
            <a:r>
              <a:rPr lang="en-US" sz="2800" dirty="0" smtClean="0"/>
              <a:t>:</a:t>
            </a:r>
          </a:p>
          <a:p>
            <a:endParaRPr lang="en-US" sz="1400" dirty="0"/>
          </a:p>
          <a:p>
            <a:pPr marL="342900" indent="-342900">
              <a:buFont typeface="+mj-lt"/>
              <a:buAutoNum type="arabicPeriod"/>
            </a:pPr>
            <a:r>
              <a:rPr lang="en-US" sz="2800" dirty="0" smtClean="0"/>
              <a:t>Asking </a:t>
            </a:r>
            <a:r>
              <a:rPr lang="en-US" sz="2800" dirty="0"/>
              <a:t>questions (for science) and defining problems (for engineering)</a:t>
            </a:r>
          </a:p>
          <a:p>
            <a:pPr marL="342900" indent="-342900">
              <a:buFont typeface="+mj-lt"/>
              <a:buAutoNum type="arabicPeriod"/>
            </a:pPr>
            <a:r>
              <a:rPr lang="en-US" sz="2800" dirty="0" smtClean="0"/>
              <a:t>Developing </a:t>
            </a:r>
            <a:r>
              <a:rPr lang="en-US" sz="2800" dirty="0"/>
              <a:t>and using models</a:t>
            </a:r>
          </a:p>
          <a:p>
            <a:pPr marL="342900" indent="-342900">
              <a:buFont typeface="+mj-lt"/>
              <a:buAutoNum type="arabicPeriod"/>
            </a:pPr>
            <a:r>
              <a:rPr lang="en-US" sz="2800" dirty="0" smtClean="0"/>
              <a:t>Planning </a:t>
            </a:r>
            <a:r>
              <a:rPr lang="en-US" sz="2800" dirty="0"/>
              <a:t>and carrying out investigations</a:t>
            </a:r>
          </a:p>
          <a:p>
            <a:pPr marL="342900" indent="-342900">
              <a:buFont typeface="+mj-lt"/>
              <a:buAutoNum type="arabicPeriod"/>
            </a:pPr>
            <a:r>
              <a:rPr lang="en-US" sz="2800" dirty="0" smtClean="0"/>
              <a:t>Analyzing </a:t>
            </a:r>
            <a:r>
              <a:rPr lang="en-US" sz="2800" dirty="0"/>
              <a:t>and interpreting data</a:t>
            </a:r>
          </a:p>
          <a:p>
            <a:pPr marL="342900" indent="-342900">
              <a:buFont typeface="+mj-lt"/>
              <a:buAutoNum type="arabicPeriod"/>
            </a:pPr>
            <a:r>
              <a:rPr lang="en-US" sz="2800" dirty="0" smtClean="0"/>
              <a:t>Using </a:t>
            </a:r>
            <a:r>
              <a:rPr lang="en-US" sz="2800" dirty="0"/>
              <a:t>mathematics and computational thinking</a:t>
            </a:r>
          </a:p>
          <a:p>
            <a:pPr marL="342900" indent="-342900">
              <a:buFont typeface="+mj-lt"/>
              <a:buAutoNum type="arabicPeriod"/>
            </a:pPr>
            <a:r>
              <a:rPr lang="en-US" sz="2800" dirty="0" smtClean="0"/>
              <a:t>Constructing </a:t>
            </a:r>
            <a:r>
              <a:rPr lang="en-US" sz="2800" dirty="0"/>
              <a:t>explanations (for science) and designing solutions (for engineering)</a:t>
            </a:r>
          </a:p>
          <a:p>
            <a:pPr marL="342900" indent="-342900">
              <a:buFont typeface="+mj-lt"/>
              <a:buAutoNum type="arabicPeriod"/>
            </a:pPr>
            <a:r>
              <a:rPr lang="en-US" sz="2800" dirty="0" smtClean="0"/>
              <a:t>Engaging </a:t>
            </a:r>
            <a:r>
              <a:rPr lang="en-US" sz="2800" dirty="0"/>
              <a:t>in argument from evidence</a:t>
            </a:r>
          </a:p>
          <a:p>
            <a:pPr marL="342900" indent="-342900">
              <a:buFont typeface="+mj-lt"/>
              <a:buAutoNum type="arabicPeriod"/>
            </a:pPr>
            <a:r>
              <a:rPr lang="en-US" sz="2800" dirty="0" smtClean="0"/>
              <a:t>Obtaining</a:t>
            </a:r>
            <a:r>
              <a:rPr lang="en-US" sz="2800" dirty="0"/>
              <a:t>, evaluating, and communicating information</a:t>
            </a:r>
          </a:p>
        </p:txBody>
      </p:sp>
      <p:sp>
        <p:nvSpPr>
          <p:cNvPr id="4" name="TextBox 3"/>
          <p:cNvSpPr txBox="1"/>
          <p:nvPr/>
        </p:nvSpPr>
        <p:spPr>
          <a:xfrm>
            <a:off x="8077200" y="5943600"/>
            <a:ext cx="768159" cy="707886"/>
          </a:xfrm>
          <a:prstGeom prst="rect">
            <a:avLst/>
          </a:prstGeom>
          <a:noFill/>
        </p:spPr>
        <p:txBody>
          <a:bodyPr wrap="none" rtlCol="0">
            <a:spAutoFit/>
          </a:bodyPr>
          <a:lstStyle/>
          <a:p>
            <a:r>
              <a:rPr lang="en-US" sz="4000" b="1" dirty="0" smtClean="0">
                <a:hlinkClick r:id="rId2" action="ppaction://hlinksldjump"/>
              </a:rPr>
              <a:t>3D</a:t>
            </a:r>
            <a:endParaRPr lang="en-US" sz="4000" b="1" dirty="0"/>
          </a:p>
        </p:txBody>
      </p:sp>
    </p:spTree>
    <p:extLst>
      <p:ext uri="{BB962C8B-B14F-4D97-AF65-F5344CB8AC3E}">
        <p14:creationId xmlns:p14="http://schemas.microsoft.com/office/powerpoint/2010/main" val="187196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838200"/>
            <a:ext cx="4724400" cy="1077218"/>
          </a:xfrm>
          <a:prstGeom prst="rect">
            <a:avLst/>
          </a:prstGeom>
          <a:noFill/>
        </p:spPr>
        <p:txBody>
          <a:bodyPr wrap="square" rtlCol="0">
            <a:spAutoFit/>
          </a:bodyPr>
          <a:lstStyle/>
          <a:p>
            <a:r>
              <a:rPr lang="en-US" sz="3200" dirty="0" smtClean="0">
                <a:solidFill>
                  <a:schemeClr val="bg1"/>
                </a:solidFill>
              </a:rPr>
              <a:t>The NGSS: Another fine mess?</a:t>
            </a:r>
            <a:endParaRPr lang="en-US" sz="3200" dirty="0">
              <a:solidFill>
                <a:schemeClr val="bg1"/>
              </a:solidFill>
            </a:endParaRPr>
          </a:p>
        </p:txBody>
      </p:sp>
      <p:sp>
        <p:nvSpPr>
          <p:cNvPr id="3" name="Rectangle 2"/>
          <p:cNvSpPr/>
          <p:nvPr/>
        </p:nvSpPr>
        <p:spPr>
          <a:xfrm>
            <a:off x="381000" y="381000"/>
            <a:ext cx="7848600" cy="5940088"/>
          </a:xfrm>
          <a:prstGeom prst="rect">
            <a:avLst/>
          </a:prstGeom>
        </p:spPr>
        <p:txBody>
          <a:bodyPr wrap="square">
            <a:spAutoFit/>
          </a:bodyPr>
          <a:lstStyle/>
          <a:p>
            <a:pPr algn="ctr" fontAlgn="base"/>
            <a:r>
              <a:rPr lang="en-US" sz="2800" dirty="0" smtClean="0"/>
              <a:t>The 13 Core Ideas in 4 Disciplinary Areas</a:t>
            </a:r>
          </a:p>
          <a:p>
            <a:pPr fontAlgn="base"/>
            <a:endParaRPr lang="en-US" sz="1200" dirty="0" smtClean="0"/>
          </a:p>
          <a:p>
            <a:pPr fontAlgn="base"/>
            <a:r>
              <a:rPr lang="en-US" sz="2000" dirty="0" smtClean="0"/>
              <a:t>Physical Sciences</a:t>
            </a:r>
          </a:p>
          <a:p>
            <a:pPr fontAlgn="base"/>
            <a:r>
              <a:rPr lang="en-US" sz="2000" dirty="0" smtClean="0"/>
              <a:t>   1: Matter and its interactions</a:t>
            </a:r>
          </a:p>
          <a:p>
            <a:pPr fontAlgn="base"/>
            <a:r>
              <a:rPr lang="en-US" sz="2000" dirty="0" smtClean="0"/>
              <a:t>   2: Motion and stability: Forces and interactions</a:t>
            </a:r>
          </a:p>
          <a:p>
            <a:pPr fontAlgn="base"/>
            <a:r>
              <a:rPr lang="en-US" sz="2000" dirty="0" smtClean="0"/>
              <a:t>   3: Energy</a:t>
            </a:r>
          </a:p>
          <a:p>
            <a:pPr fontAlgn="base"/>
            <a:r>
              <a:rPr lang="en-US" sz="2000" dirty="0" smtClean="0"/>
              <a:t>   4: Waves and their applications for information transfer</a:t>
            </a:r>
          </a:p>
          <a:p>
            <a:pPr fontAlgn="base"/>
            <a:r>
              <a:rPr lang="en-US" sz="2000" dirty="0" smtClean="0"/>
              <a:t>Life </a:t>
            </a:r>
            <a:r>
              <a:rPr lang="en-US" sz="2000" dirty="0"/>
              <a:t>Sciences</a:t>
            </a:r>
          </a:p>
          <a:p>
            <a:pPr fontAlgn="base"/>
            <a:r>
              <a:rPr lang="en-US" sz="2000" dirty="0" smtClean="0"/>
              <a:t>   LS </a:t>
            </a:r>
            <a:r>
              <a:rPr lang="en-US" sz="2000" dirty="0"/>
              <a:t>1: From molecules to organisms: Structures and processes</a:t>
            </a:r>
          </a:p>
          <a:p>
            <a:pPr fontAlgn="base"/>
            <a:r>
              <a:rPr lang="en-US" sz="2000" dirty="0" smtClean="0"/>
              <a:t>   LS </a:t>
            </a:r>
            <a:r>
              <a:rPr lang="en-US" sz="2000" dirty="0"/>
              <a:t>2: Ecosystems: Interactions, energy, and dynamics</a:t>
            </a:r>
          </a:p>
          <a:p>
            <a:pPr fontAlgn="base"/>
            <a:r>
              <a:rPr lang="en-US" sz="2000" dirty="0" smtClean="0"/>
              <a:t>   LS </a:t>
            </a:r>
            <a:r>
              <a:rPr lang="en-US" sz="2000" dirty="0"/>
              <a:t>3: Heredity: Inheritance and variation of traits</a:t>
            </a:r>
          </a:p>
          <a:p>
            <a:pPr fontAlgn="base"/>
            <a:r>
              <a:rPr lang="en-US" sz="2000" dirty="0" smtClean="0"/>
              <a:t>   LS </a:t>
            </a:r>
            <a:r>
              <a:rPr lang="en-US" sz="2000" dirty="0"/>
              <a:t>4: Biological Evolution: Unity and diversity</a:t>
            </a:r>
          </a:p>
          <a:p>
            <a:pPr fontAlgn="base"/>
            <a:r>
              <a:rPr lang="en-US" sz="2000" dirty="0"/>
              <a:t>Earth and Space Sciences</a:t>
            </a:r>
          </a:p>
          <a:p>
            <a:pPr fontAlgn="base"/>
            <a:r>
              <a:rPr lang="en-US" sz="2000" dirty="0" smtClean="0"/>
              <a:t>   ESS 1: Earth's place in the universe</a:t>
            </a:r>
          </a:p>
          <a:p>
            <a:pPr fontAlgn="base"/>
            <a:r>
              <a:rPr lang="en-US" sz="2000" dirty="0" smtClean="0"/>
              <a:t>   ESS </a:t>
            </a:r>
            <a:r>
              <a:rPr lang="en-US" sz="2000" dirty="0"/>
              <a:t>2: Earth's systems</a:t>
            </a:r>
          </a:p>
          <a:p>
            <a:pPr fontAlgn="base"/>
            <a:r>
              <a:rPr lang="en-US" sz="2000" dirty="0" smtClean="0"/>
              <a:t>   ESS </a:t>
            </a:r>
            <a:r>
              <a:rPr lang="en-US" sz="2000" dirty="0"/>
              <a:t>3: Earth and human activity</a:t>
            </a:r>
          </a:p>
          <a:p>
            <a:pPr fontAlgn="base"/>
            <a:r>
              <a:rPr lang="en-US" sz="2000" dirty="0" smtClean="0"/>
              <a:t>Engineering</a:t>
            </a:r>
            <a:r>
              <a:rPr lang="en-US" sz="2000" dirty="0"/>
              <a:t>, Technology, and the Applications of Science</a:t>
            </a:r>
          </a:p>
          <a:p>
            <a:pPr fontAlgn="base"/>
            <a:r>
              <a:rPr lang="en-US" sz="2000" dirty="0" smtClean="0"/>
              <a:t>   ETS </a:t>
            </a:r>
            <a:r>
              <a:rPr lang="en-US" sz="2000" dirty="0"/>
              <a:t>1: Engineering design</a:t>
            </a:r>
          </a:p>
          <a:p>
            <a:pPr fontAlgn="base"/>
            <a:r>
              <a:rPr lang="en-US" sz="2000" dirty="0" smtClean="0"/>
              <a:t>   ETS </a:t>
            </a:r>
            <a:r>
              <a:rPr lang="en-US" sz="2000" dirty="0"/>
              <a:t>2: Links among engineering, technology, science, and society</a:t>
            </a:r>
          </a:p>
        </p:txBody>
      </p:sp>
      <p:sp>
        <p:nvSpPr>
          <p:cNvPr id="4" name="Rectangle 3"/>
          <p:cNvSpPr/>
          <p:nvPr/>
        </p:nvSpPr>
        <p:spPr>
          <a:xfrm>
            <a:off x="8229600" y="5181600"/>
            <a:ext cx="710451" cy="646331"/>
          </a:xfrm>
          <a:prstGeom prst="rect">
            <a:avLst/>
          </a:prstGeom>
        </p:spPr>
        <p:txBody>
          <a:bodyPr wrap="none">
            <a:spAutoFit/>
          </a:bodyPr>
          <a:lstStyle/>
          <a:p>
            <a:r>
              <a:rPr lang="en-US" sz="3600" b="1" dirty="0">
                <a:hlinkClick r:id="rId2" action="ppaction://hlinksldjump"/>
              </a:rPr>
              <a:t>3D</a:t>
            </a:r>
            <a:endParaRPr lang="en-US" sz="3600" b="1" dirty="0"/>
          </a:p>
        </p:txBody>
      </p:sp>
    </p:spTree>
    <p:extLst>
      <p:ext uri="{BB962C8B-B14F-4D97-AF65-F5344CB8AC3E}">
        <p14:creationId xmlns:p14="http://schemas.microsoft.com/office/powerpoint/2010/main" val="246523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304800"/>
            <a:ext cx="7696200" cy="6124754"/>
          </a:xfrm>
          <a:prstGeom prst="rect">
            <a:avLst/>
          </a:prstGeom>
        </p:spPr>
        <p:txBody>
          <a:bodyPr wrap="square">
            <a:spAutoFit/>
          </a:bodyPr>
          <a:lstStyle/>
          <a:p>
            <a:r>
              <a:rPr lang="en-US" sz="2800" dirty="0" smtClean="0"/>
              <a:t>The </a:t>
            </a:r>
            <a:r>
              <a:rPr lang="en-US" sz="2800" dirty="0"/>
              <a:t>7 NGSS crosscutting concepts bridge disciplinary boundaries, uniting the fields of science and engineering.  They help students deepen their understanding of the disciplinary core ideas and develop a coherent and scientifically based view of the world</a:t>
            </a:r>
            <a:r>
              <a:rPr lang="en-US" sz="2800" dirty="0" smtClean="0"/>
              <a:t>.</a:t>
            </a:r>
          </a:p>
          <a:p>
            <a:endParaRPr lang="en-US" sz="1400" dirty="0"/>
          </a:p>
          <a:p>
            <a:r>
              <a:rPr lang="en-US" sz="2800" dirty="0"/>
              <a:t>1. Patterns</a:t>
            </a:r>
          </a:p>
          <a:p>
            <a:r>
              <a:rPr lang="en-US" sz="2800" dirty="0"/>
              <a:t>2. Cause and effect</a:t>
            </a:r>
          </a:p>
          <a:p>
            <a:r>
              <a:rPr lang="en-US" sz="2800" dirty="0"/>
              <a:t>3. Scale, proportion, and quantity</a:t>
            </a:r>
          </a:p>
          <a:p>
            <a:r>
              <a:rPr lang="en-US" sz="2800" dirty="0"/>
              <a:t>4. Systems and system models</a:t>
            </a:r>
          </a:p>
          <a:p>
            <a:r>
              <a:rPr lang="en-US" sz="2800" dirty="0"/>
              <a:t>5. Energy and matter</a:t>
            </a:r>
          </a:p>
          <a:p>
            <a:r>
              <a:rPr lang="en-US" sz="2800" dirty="0"/>
              <a:t>6. Structure and function</a:t>
            </a:r>
          </a:p>
          <a:p>
            <a:r>
              <a:rPr lang="en-US" sz="2800" dirty="0"/>
              <a:t>7. Stability and change</a:t>
            </a:r>
          </a:p>
        </p:txBody>
      </p:sp>
      <p:sp>
        <p:nvSpPr>
          <p:cNvPr id="4" name="Rectangle 3"/>
          <p:cNvSpPr/>
          <p:nvPr/>
        </p:nvSpPr>
        <p:spPr>
          <a:xfrm>
            <a:off x="8071715" y="5486400"/>
            <a:ext cx="710451" cy="646331"/>
          </a:xfrm>
          <a:prstGeom prst="rect">
            <a:avLst/>
          </a:prstGeom>
        </p:spPr>
        <p:txBody>
          <a:bodyPr wrap="none">
            <a:spAutoFit/>
          </a:bodyPr>
          <a:lstStyle/>
          <a:p>
            <a:r>
              <a:rPr lang="en-US" sz="3600" b="1" dirty="0">
                <a:hlinkClick r:id="rId2" action="ppaction://hlinksldjump"/>
              </a:rPr>
              <a:t>3D</a:t>
            </a:r>
            <a:endParaRPr lang="en-US" sz="3600" b="1" dirty="0"/>
          </a:p>
        </p:txBody>
      </p:sp>
    </p:spTree>
    <p:extLst>
      <p:ext uri="{BB962C8B-B14F-4D97-AF65-F5344CB8AC3E}">
        <p14:creationId xmlns:p14="http://schemas.microsoft.com/office/powerpoint/2010/main" val="390413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0717" y="719457"/>
            <a:ext cx="8229600" cy="4893647"/>
          </a:xfrm>
          <a:prstGeom prst="rect">
            <a:avLst/>
          </a:prstGeom>
        </p:spPr>
        <p:txBody>
          <a:bodyPr wrap="square">
            <a:spAutoFit/>
          </a:bodyPr>
          <a:lstStyle/>
          <a:p>
            <a:r>
              <a:rPr lang="en-US" sz="2400" b="1" dirty="0"/>
              <a:t>Milepost 1854 </a:t>
            </a:r>
          </a:p>
          <a:p>
            <a:r>
              <a:rPr lang="en-US" sz="2400" b="1" dirty="0"/>
              <a:t>Thomas Huxley, </a:t>
            </a:r>
            <a:r>
              <a:rPr lang="en-US" sz="2400" b="1" i="1" dirty="0" smtClean="0"/>
              <a:t>The </a:t>
            </a:r>
            <a:r>
              <a:rPr lang="en-US" sz="2400" b="1" i="1" dirty="0"/>
              <a:t>Educational Value of the Natural Sciences</a:t>
            </a:r>
            <a:endParaRPr lang="en-US" sz="2400" b="1" dirty="0"/>
          </a:p>
          <a:p>
            <a:r>
              <a:rPr lang="en-US" sz="2400" dirty="0"/>
              <a:t> </a:t>
            </a:r>
          </a:p>
          <a:p>
            <a:r>
              <a:rPr lang="en-US" sz="2400" dirty="0" smtClean="0"/>
              <a:t>“The </a:t>
            </a:r>
            <a:r>
              <a:rPr lang="en-US" sz="2400" dirty="0"/>
              <a:t>methods of all sciences are identical; and these are</a:t>
            </a:r>
            <a:r>
              <a:rPr lang="en-US" sz="2400" dirty="0" smtClean="0"/>
              <a:t>:”</a:t>
            </a:r>
          </a:p>
          <a:p>
            <a:endParaRPr lang="en-US" sz="2400" dirty="0"/>
          </a:p>
          <a:p>
            <a:pPr indent="-457200">
              <a:buFont typeface="+mj-lt"/>
              <a:buAutoNum type="arabicPeriod"/>
            </a:pPr>
            <a:r>
              <a:rPr lang="en-US" sz="2400" i="1" dirty="0" smtClean="0"/>
              <a:t>Observation</a:t>
            </a:r>
            <a:r>
              <a:rPr lang="en-US" sz="2400" dirty="0" smtClean="0"/>
              <a:t> </a:t>
            </a:r>
            <a:r>
              <a:rPr lang="en-US" sz="2400" dirty="0"/>
              <a:t>of facts—including </a:t>
            </a:r>
            <a:r>
              <a:rPr lang="en-US" sz="2400" i="1" dirty="0"/>
              <a:t>artificial observation</a:t>
            </a:r>
            <a:r>
              <a:rPr lang="en-US" sz="2400" dirty="0"/>
              <a:t> </a:t>
            </a:r>
            <a:r>
              <a:rPr lang="en-US" sz="2400" dirty="0" smtClean="0"/>
              <a:t>      	which </a:t>
            </a:r>
            <a:r>
              <a:rPr lang="en-US" sz="2400" dirty="0"/>
              <a:t>is called </a:t>
            </a:r>
            <a:r>
              <a:rPr lang="en-US" sz="2400" i="1" dirty="0"/>
              <a:t>experiment</a:t>
            </a:r>
            <a:r>
              <a:rPr lang="en-US" sz="2400" dirty="0"/>
              <a:t>.</a:t>
            </a:r>
          </a:p>
          <a:p>
            <a:pPr indent="-457200">
              <a:buFont typeface="+mj-lt"/>
              <a:buAutoNum type="arabicPeriod"/>
            </a:pPr>
            <a:r>
              <a:rPr lang="en-US" sz="2400" i="1" dirty="0" smtClean="0"/>
              <a:t>General </a:t>
            </a:r>
            <a:r>
              <a:rPr lang="en-US" sz="2400" i="1" dirty="0"/>
              <a:t>propositions</a:t>
            </a:r>
            <a:r>
              <a:rPr lang="en-US" sz="2400" dirty="0"/>
              <a:t>—tying up similar facts into </a:t>
            </a:r>
            <a:r>
              <a:rPr lang="en-US" sz="2400" dirty="0" smtClean="0"/>
              <a:t>	bundles </a:t>
            </a:r>
            <a:r>
              <a:rPr lang="en-US" sz="2400" dirty="0"/>
              <a:t>called </a:t>
            </a:r>
            <a:r>
              <a:rPr lang="en-US" sz="2400" i="1" dirty="0"/>
              <a:t>comparison</a:t>
            </a:r>
            <a:r>
              <a:rPr lang="en-US" sz="2400" dirty="0"/>
              <a:t> and </a:t>
            </a:r>
            <a:r>
              <a:rPr lang="en-US" sz="2400" i="1" dirty="0"/>
              <a:t>classification</a:t>
            </a:r>
            <a:r>
              <a:rPr lang="en-US" sz="2400" dirty="0"/>
              <a:t>.</a:t>
            </a:r>
          </a:p>
          <a:p>
            <a:pPr indent="-457200">
              <a:buFont typeface="+mj-lt"/>
              <a:buAutoNum type="arabicPeriod"/>
            </a:pPr>
            <a:r>
              <a:rPr lang="en-US" sz="2400" i="1" dirty="0" smtClean="0"/>
              <a:t>Deduction</a:t>
            </a:r>
            <a:r>
              <a:rPr lang="en-US" sz="2400" dirty="0" smtClean="0"/>
              <a:t>—making </a:t>
            </a:r>
            <a:r>
              <a:rPr lang="en-US" sz="2400" dirty="0"/>
              <a:t>inferences from the general </a:t>
            </a:r>
            <a:r>
              <a:rPr lang="en-US" sz="2400" dirty="0" smtClean="0"/>
              <a:t>	propositions</a:t>
            </a:r>
            <a:r>
              <a:rPr lang="en-US" sz="2400" dirty="0"/>
              <a:t>.</a:t>
            </a:r>
          </a:p>
          <a:p>
            <a:pPr indent="-457200">
              <a:buFont typeface="+mj-lt"/>
              <a:buAutoNum type="arabicPeriod"/>
            </a:pPr>
            <a:r>
              <a:rPr lang="en-US" sz="2400" i="1" dirty="0" smtClean="0"/>
              <a:t>Verification</a:t>
            </a:r>
            <a:r>
              <a:rPr lang="en-US" sz="2400" dirty="0" smtClean="0"/>
              <a:t>—process </a:t>
            </a:r>
            <a:r>
              <a:rPr lang="en-US" sz="2400" dirty="0"/>
              <a:t>of ascertaining whether an </a:t>
            </a:r>
            <a:r>
              <a:rPr lang="en-US" sz="2400" dirty="0" smtClean="0"/>
              <a:t>	anticipation </a:t>
            </a:r>
            <a:r>
              <a:rPr lang="en-US" sz="2400" dirty="0"/>
              <a:t>[inference] is correct</a:t>
            </a:r>
            <a:r>
              <a:rPr lang="en-US" sz="2400" dirty="0" smtClean="0"/>
              <a:t>.</a:t>
            </a:r>
            <a:endParaRPr lang="en-US"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49065" y="4507669"/>
            <a:ext cx="1428750" cy="1727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414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828800"/>
            <a:ext cx="8763000" cy="4524315"/>
          </a:xfrm>
          <a:prstGeom prst="rect">
            <a:avLst/>
          </a:prstGeom>
        </p:spPr>
        <p:txBody>
          <a:bodyPr wrap="square">
            <a:spAutoFit/>
          </a:bodyPr>
          <a:lstStyle/>
          <a:p>
            <a:pPr marL="342900" indent="-342900">
              <a:buFont typeface="+mj-lt"/>
              <a:buAutoNum type="arabicPeriod"/>
            </a:pPr>
            <a:r>
              <a:rPr lang="en-US" sz="2400" dirty="0" smtClean="0"/>
              <a:t>Scientific </a:t>
            </a:r>
            <a:r>
              <a:rPr lang="en-US" sz="2400" dirty="0"/>
              <a:t>Investigations Use a Variety of </a:t>
            </a:r>
            <a:r>
              <a:rPr lang="en-US" sz="2400" dirty="0" smtClean="0"/>
              <a:t>Methods</a:t>
            </a:r>
          </a:p>
          <a:p>
            <a:pPr marL="342900" indent="-342900">
              <a:buFont typeface="+mj-lt"/>
              <a:buAutoNum type="arabicPeriod"/>
            </a:pPr>
            <a:r>
              <a:rPr lang="en-US" sz="2400" dirty="0" smtClean="0"/>
              <a:t>Scientific </a:t>
            </a:r>
            <a:r>
              <a:rPr lang="en-US" sz="2400" dirty="0"/>
              <a:t>Knowledge is Based </a:t>
            </a:r>
            <a:r>
              <a:rPr lang="en-US" sz="2400" dirty="0" smtClean="0"/>
              <a:t>on Empirical </a:t>
            </a:r>
            <a:r>
              <a:rPr lang="en-US" sz="2400" dirty="0"/>
              <a:t>Evidence </a:t>
            </a:r>
          </a:p>
          <a:p>
            <a:pPr marL="342900" indent="-342900">
              <a:buFont typeface="+mj-lt"/>
              <a:buAutoNum type="arabicPeriod"/>
            </a:pPr>
            <a:r>
              <a:rPr lang="en-US" sz="2400" dirty="0" smtClean="0"/>
              <a:t>Scientific </a:t>
            </a:r>
            <a:r>
              <a:rPr lang="en-US" sz="2400" dirty="0"/>
              <a:t>Knowledge is Open to Revision in Light of New Evidence </a:t>
            </a:r>
          </a:p>
          <a:p>
            <a:pPr marL="342900" indent="-342900">
              <a:buFont typeface="+mj-lt"/>
              <a:buAutoNum type="arabicPeriod"/>
            </a:pPr>
            <a:r>
              <a:rPr lang="en-US" sz="2400" dirty="0" smtClean="0"/>
              <a:t>Scientific </a:t>
            </a:r>
            <a:r>
              <a:rPr lang="en-US" sz="2400" dirty="0"/>
              <a:t>Models, Laws, Mechanisms, and Theories Explain Natural </a:t>
            </a:r>
            <a:r>
              <a:rPr lang="en-US" sz="2400" dirty="0" smtClean="0"/>
              <a:t>Phenomena</a:t>
            </a:r>
          </a:p>
          <a:p>
            <a:pPr marL="342900" indent="-342900">
              <a:buFont typeface="+mj-lt"/>
              <a:buAutoNum type="arabicPeriod"/>
            </a:pPr>
            <a:r>
              <a:rPr lang="en-US" sz="2400" dirty="0" smtClean="0"/>
              <a:t>Science </a:t>
            </a:r>
            <a:r>
              <a:rPr lang="en-US" sz="2400" dirty="0"/>
              <a:t>is a Way of Knowing </a:t>
            </a:r>
          </a:p>
          <a:p>
            <a:pPr marL="342900" indent="-342900">
              <a:buFont typeface="+mj-lt"/>
              <a:buAutoNum type="arabicPeriod"/>
            </a:pPr>
            <a:r>
              <a:rPr lang="en-US" sz="2400" dirty="0" smtClean="0"/>
              <a:t>Scientific Knowledge Assumes an Order and Consistency in Natural Systems</a:t>
            </a:r>
          </a:p>
          <a:p>
            <a:pPr marL="342900" indent="-342900">
              <a:buFont typeface="+mj-lt"/>
              <a:buAutoNum type="arabicPeriod"/>
            </a:pPr>
            <a:r>
              <a:rPr lang="en-US" sz="2400" dirty="0" smtClean="0"/>
              <a:t>Science </a:t>
            </a:r>
            <a:r>
              <a:rPr lang="en-US" sz="2400" dirty="0"/>
              <a:t>is a Human Endeavor </a:t>
            </a:r>
          </a:p>
          <a:p>
            <a:pPr marL="342900" indent="-342900">
              <a:buFont typeface="+mj-lt"/>
              <a:buAutoNum type="arabicPeriod"/>
            </a:pPr>
            <a:r>
              <a:rPr lang="en-US" sz="2400" dirty="0" smtClean="0"/>
              <a:t>Science </a:t>
            </a:r>
            <a:r>
              <a:rPr lang="en-US" sz="2400" dirty="0"/>
              <a:t>Addresses Questions About the Natural and Material World</a:t>
            </a:r>
          </a:p>
        </p:txBody>
      </p:sp>
      <p:sp>
        <p:nvSpPr>
          <p:cNvPr id="3" name="TextBox 2"/>
          <p:cNvSpPr txBox="1"/>
          <p:nvPr/>
        </p:nvSpPr>
        <p:spPr>
          <a:xfrm>
            <a:off x="1638300" y="702860"/>
            <a:ext cx="5943600" cy="954107"/>
          </a:xfrm>
          <a:prstGeom prst="rect">
            <a:avLst/>
          </a:prstGeom>
          <a:noFill/>
        </p:spPr>
        <p:txBody>
          <a:bodyPr wrap="square" rtlCol="0">
            <a:spAutoFit/>
          </a:bodyPr>
          <a:lstStyle/>
          <a:p>
            <a:r>
              <a:rPr lang="en-US" sz="2800" dirty="0" smtClean="0"/>
              <a:t>The 8 basic understandings of the Nature of Science in the NGSS</a:t>
            </a:r>
            <a:endParaRPr lang="en-US" sz="2800" dirty="0"/>
          </a:p>
        </p:txBody>
      </p:sp>
      <p:sp>
        <p:nvSpPr>
          <p:cNvPr id="4" name="Rectangle 3"/>
          <p:cNvSpPr/>
          <p:nvPr/>
        </p:nvSpPr>
        <p:spPr>
          <a:xfrm>
            <a:off x="8077200" y="5983783"/>
            <a:ext cx="710451" cy="646331"/>
          </a:xfrm>
          <a:prstGeom prst="rect">
            <a:avLst/>
          </a:prstGeom>
        </p:spPr>
        <p:txBody>
          <a:bodyPr wrap="none">
            <a:spAutoFit/>
          </a:bodyPr>
          <a:lstStyle/>
          <a:p>
            <a:r>
              <a:rPr lang="en-US" sz="3600" b="1" dirty="0">
                <a:hlinkClick r:id="rId2" action="ppaction://hlinksldjump"/>
              </a:rPr>
              <a:t>3D</a:t>
            </a:r>
            <a:endParaRPr lang="en-US" sz="3600" b="1" dirty="0"/>
          </a:p>
        </p:txBody>
      </p:sp>
    </p:spTree>
    <p:extLst>
      <p:ext uri="{BB962C8B-B14F-4D97-AF65-F5344CB8AC3E}">
        <p14:creationId xmlns:p14="http://schemas.microsoft.com/office/powerpoint/2010/main" val="341350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3276600"/>
            <a:ext cx="6172200" cy="1200329"/>
          </a:xfrm>
          <a:prstGeom prst="rect">
            <a:avLst/>
          </a:prstGeom>
        </p:spPr>
        <p:txBody>
          <a:bodyPr wrap="square">
            <a:spAutoFit/>
          </a:bodyPr>
          <a:lstStyle/>
          <a:p>
            <a:r>
              <a:rPr lang="en-US" sz="2400" dirty="0" smtClean="0"/>
              <a:t>However, 3-D </a:t>
            </a:r>
            <a:r>
              <a:rPr lang="en-US" sz="2400" dirty="0"/>
              <a:t>alignment </a:t>
            </a:r>
            <a:r>
              <a:rPr lang="en-US" sz="2400" dirty="0" smtClean="0"/>
              <a:t>may risk obscuring how disciplinary ideas integrate thinking and doing in particular contexts.</a:t>
            </a:r>
            <a:endParaRPr lang="en-US" sz="2400" dirty="0"/>
          </a:p>
        </p:txBody>
      </p:sp>
      <p:pic>
        <p:nvPicPr>
          <p:cNvPr id="4" name="Picture 4" descr="http://www.doctormacro.com/Images/Laurel%20and%20Hardy/Annex/Annex%20-%20Laurel%20&amp;%20Hardy_02.jpg">
            <a:hlinkClick r:id="rId2" action="ppaction://hlinksldjump"/>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4267200"/>
            <a:ext cx="2139651" cy="1447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95400" y="857250"/>
            <a:ext cx="6864051" cy="2185214"/>
          </a:xfrm>
          <a:prstGeom prst="rect">
            <a:avLst/>
          </a:prstGeom>
        </p:spPr>
        <p:txBody>
          <a:bodyPr wrap="square">
            <a:spAutoFit/>
          </a:bodyPr>
          <a:lstStyle/>
          <a:p>
            <a:r>
              <a:rPr lang="en-US" sz="2400" dirty="0"/>
              <a:t>The NGSS call ‘‘for a new [?] </a:t>
            </a:r>
            <a:r>
              <a:rPr lang="en-US" sz="2400" dirty="0" smtClean="0"/>
              <a:t>approach to </a:t>
            </a:r>
            <a:r>
              <a:rPr lang="en-US" sz="2400" dirty="0"/>
              <a:t>teaching science that ties all lessons into the few </a:t>
            </a:r>
            <a:r>
              <a:rPr lang="en-US" sz="2400" b="1" dirty="0" smtClean="0"/>
              <a:t>“big ideas” </a:t>
            </a:r>
            <a:r>
              <a:rPr lang="en-US" sz="2400" dirty="0"/>
              <a:t>of science . . . and emphasizes the </a:t>
            </a:r>
            <a:r>
              <a:rPr lang="en-US" sz="2400" b="1" dirty="0"/>
              <a:t>common practices </a:t>
            </a:r>
            <a:r>
              <a:rPr lang="en-US" sz="2400" dirty="0"/>
              <a:t>that scientists use.’’</a:t>
            </a:r>
          </a:p>
          <a:p>
            <a:pPr algn="r"/>
            <a:r>
              <a:rPr lang="en-US" sz="2000" dirty="0"/>
              <a:t>--Stephen Pruitt, </a:t>
            </a:r>
            <a:r>
              <a:rPr lang="en-US" sz="2000" dirty="0" smtClean="0"/>
              <a:t>2013</a:t>
            </a:r>
            <a:endParaRPr lang="en-US" sz="2000" dirty="0"/>
          </a:p>
          <a:p>
            <a:pPr algn="r"/>
            <a:r>
              <a:rPr lang="en-US" sz="2000" i="1" dirty="0"/>
              <a:t>Vice President, Achieve, </a:t>
            </a:r>
            <a:r>
              <a:rPr lang="en-US" sz="2000" i="1" dirty="0" smtClean="0"/>
              <a:t>Inc</a:t>
            </a:r>
            <a:r>
              <a:rPr lang="en-US" sz="1600" i="1" dirty="0" smtClean="0"/>
              <a:t>.   </a:t>
            </a:r>
            <a:endParaRPr lang="en-US" sz="1600" i="1" dirty="0"/>
          </a:p>
        </p:txBody>
      </p:sp>
    </p:spTree>
    <p:extLst>
      <p:ext uri="{BB962C8B-B14F-4D97-AF65-F5344CB8AC3E}">
        <p14:creationId xmlns:p14="http://schemas.microsoft.com/office/powerpoint/2010/main" val="249301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959" y="685800"/>
            <a:ext cx="7213123" cy="1938992"/>
          </a:xfrm>
          <a:prstGeom prst="rect">
            <a:avLst/>
          </a:prstGeom>
          <a:noFill/>
        </p:spPr>
        <p:txBody>
          <a:bodyPr wrap="square" rtlCol="0">
            <a:spAutoFit/>
          </a:bodyPr>
          <a:lstStyle/>
          <a:p>
            <a:r>
              <a:rPr lang="en-US" sz="2400" b="1" dirty="0" smtClean="0"/>
              <a:t>Milepost 1990</a:t>
            </a:r>
          </a:p>
          <a:p>
            <a:r>
              <a:rPr lang="en-US" sz="2400" b="1" dirty="0" smtClean="0"/>
              <a:t>Stephen </a:t>
            </a:r>
            <a:r>
              <a:rPr lang="en-US" sz="2400" b="1" dirty="0" err="1" smtClean="0"/>
              <a:t>Toulmin</a:t>
            </a:r>
            <a:r>
              <a:rPr lang="en-US" sz="2400" b="1" dirty="0" smtClean="0"/>
              <a:t>, </a:t>
            </a:r>
            <a:r>
              <a:rPr lang="en-US" sz="2400" b="1" dirty="0" err="1" smtClean="0"/>
              <a:t>Cosmopolis</a:t>
            </a:r>
            <a:r>
              <a:rPr lang="en-US" sz="2400" b="1" dirty="0" smtClean="0"/>
              <a:t>:</a:t>
            </a:r>
          </a:p>
          <a:p>
            <a:r>
              <a:rPr lang="en-US" sz="2400" b="1" dirty="0" smtClean="0"/>
              <a:t>The Hidden Agenda of Modernity</a:t>
            </a:r>
          </a:p>
          <a:p>
            <a:r>
              <a:rPr lang="en-US" sz="2400" dirty="0" smtClean="0"/>
              <a:t>Collapse of the Quest for Certainty; science understood as justification of the social order.</a:t>
            </a:r>
            <a:endParaRPr lang="en-US" sz="2400" dirty="0"/>
          </a:p>
        </p:txBody>
      </p:sp>
      <p:sp>
        <p:nvSpPr>
          <p:cNvPr id="3" name="TextBox 2"/>
          <p:cNvSpPr txBox="1"/>
          <p:nvPr/>
        </p:nvSpPr>
        <p:spPr>
          <a:xfrm>
            <a:off x="1066958" y="2743200"/>
            <a:ext cx="7213124" cy="3416320"/>
          </a:xfrm>
          <a:prstGeom prst="rect">
            <a:avLst/>
          </a:prstGeom>
          <a:noFill/>
        </p:spPr>
        <p:txBody>
          <a:bodyPr wrap="square" rtlCol="0">
            <a:spAutoFit/>
          </a:bodyPr>
          <a:lstStyle/>
          <a:p>
            <a:r>
              <a:rPr lang="en-US" dirty="0" smtClean="0"/>
              <a:t>“Since </a:t>
            </a:r>
            <a:r>
              <a:rPr lang="en-US" dirty="0"/>
              <a:t>the 1960s, then, both philosophy and science are back in the</a:t>
            </a:r>
          </a:p>
          <a:p>
            <a:r>
              <a:rPr lang="en-US" dirty="0" smtClean="0"/>
              <a:t>intellectual </a:t>
            </a:r>
            <a:r>
              <a:rPr lang="en-US" dirty="0"/>
              <a:t>postures of the last generation </a:t>
            </a:r>
            <a:r>
              <a:rPr lang="en-US" dirty="0" smtClean="0"/>
              <a:t>before Descartes. </a:t>
            </a:r>
            <a:r>
              <a:rPr lang="en-US" dirty="0"/>
              <a:t>In natural</a:t>
            </a:r>
          </a:p>
          <a:p>
            <a:r>
              <a:rPr lang="en-US" dirty="0"/>
              <a:t>science, the imperial dominion of physics over all other </a:t>
            </a:r>
            <a:r>
              <a:rPr lang="en-US" dirty="0" smtClean="0"/>
              <a:t>fields </a:t>
            </a:r>
            <a:r>
              <a:rPr lang="en-US" dirty="0"/>
              <a:t>has come</a:t>
            </a:r>
          </a:p>
          <a:p>
            <a:r>
              <a:rPr lang="en-US" dirty="0"/>
              <a:t>to an end: </a:t>
            </a:r>
            <a:r>
              <a:rPr lang="en-US" b="1" i="1" dirty="0" smtClean="0"/>
              <a:t>ecologists </a:t>
            </a:r>
            <a:r>
              <a:rPr lang="en-US" b="1" i="1" dirty="0"/>
              <a:t>and anthropologists can now look astronomers and</a:t>
            </a:r>
          </a:p>
          <a:p>
            <a:r>
              <a:rPr lang="en-US" b="1" i="1" dirty="0"/>
              <a:t>physicists straight in the eye</a:t>
            </a:r>
            <a:r>
              <a:rPr lang="en-US" dirty="0"/>
              <a:t>. In philosophy, </a:t>
            </a:r>
            <a:r>
              <a:rPr lang="en-US" dirty="0" smtClean="0"/>
              <a:t>Descartes‘ formalist </a:t>
            </a:r>
            <a:r>
              <a:rPr lang="en-US" dirty="0"/>
              <a:t>wish-to</a:t>
            </a:r>
          </a:p>
          <a:p>
            <a:r>
              <a:rPr lang="en-US" dirty="0"/>
              <a:t>refute the skepticism of the Renaissance humanists, by substituting the</a:t>
            </a:r>
          </a:p>
          <a:p>
            <a:r>
              <a:rPr lang="en-US" dirty="0"/>
              <a:t>abstract demands of logical certainty for their concrete reliance on human</a:t>
            </a:r>
          </a:p>
          <a:p>
            <a:r>
              <a:rPr lang="en-US" dirty="0"/>
              <a:t>experience-is now seen to have led the enterprise of philosophy into a</a:t>
            </a:r>
          </a:p>
          <a:p>
            <a:r>
              <a:rPr lang="en-US" dirty="0"/>
              <a:t>dead end. Scientifically and philosophically, that is, we are freed from the</a:t>
            </a:r>
          </a:p>
          <a:p>
            <a:r>
              <a:rPr lang="en-US" dirty="0"/>
              <a:t>exclusively theoretical agenda of rationalism, and can take up again the</a:t>
            </a:r>
          </a:p>
          <a:p>
            <a:r>
              <a:rPr lang="en-US" dirty="0"/>
              <a:t>practical issues sidelined by Descartes' coup </a:t>
            </a:r>
            <a:r>
              <a:rPr lang="en-US" dirty="0" smtClean="0"/>
              <a:t>d'état </a:t>
            </a:r>
            <a:r>
              <a:rPr lang="en-US" dirty="0"/>
              <a:t>some 300 years ago</a:t>
            </a:r>
            <a:r>
              <a:rPr lang="en-US" dirty="0" smtClean="0"/>
              <a:t>.”</a:t>
            </a:r>
          </a:p>
          <a:p>
            <a:r>
              <a:rPr lang="en-US" dirty="0" smtClean="0"/>
              <a:t>(p. 168)</a:t>
            </a:r>
            <a:endParaRPr lang="en-US" dirty="0"/>
          </a:p>
        </p:txBody>
      </p:sp>
    </p:spTree>
    <p:extLst>
      <p:ext uri="{BB962C8B-B14F-4D97-AF65-F5344CB8AC3E}">
        <p14:creationId xmlns:p14="http://schemas.microsoft.com/office/powerpoint/2010/main" val="24891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371600"/>
            <a:ext cx="7696200" cy="3416320"/>
          </a:xfrm>
          <a:prstGeom prst="rect">
            <a:avLst/>
          </a:prstGeom>
          <a:noFill/>
        </p:spPr>
        <p:txBody>
          <a:bodyPr wrap="square" rtlCol="0">
            <a:spAutoFit/>
          </a:bodyPr>
          <a:lstStyle/>
          <a:p>
            <a:r>
              <a:rPr lang="en-US" sz="2400" dirty="0" smtClean="0"/>
              <a:t>Rather than constituting a single, comprehensive, “unified science,” the sciences are a confederation of enterprises, with methods and patterns of explanation that meet their own distinct problems. “Science” is not a </a:t>
            </a:r>
            <a:r>
              <a:rPr lang="en-US" sz="2400" i="1" dirty="0" smtClean="0"/>
              <a:t>singular</a:t>
            </a:r>
            <a:r>
              <a:rPr lang="en-US" sz="2400" dirty="0" smtClean="0"/>
              <a:t> noun: instead, the phrase “natural sciences” is </a:t>
            </a:r>
            <a:r>
              <a:rPr lang="en-US" sz="2400" i="1" dirty="0" smtClean="0"/>
              <a:t>plural</a:t>
            </a:r>
            <a:r>
              <a:rPr lang="en-US" sz="2400" dirty="0" smtClean="0"/>
              <a:t>. The </a:t>
            </a:r>
            <a:r>
              <a:rPr lang="en-US" sz="2400" dirty="0"/>
              <a:t>picture of enterprises that are always in flux, and whose methods of inquiry are adapted—as Aristotle taught—to the “nature of the </a:t>
            </a:r>
            <a:r>
              <a:rPr lang="en-US" sz="2400" dirty="0" smtClean="0"/>
              <a:t>case” ought to replace the Platonist image of a single, formal type of knowledge (</a:t>
            </a:r>
            <a:r>
              <a:rPr lang="en-US" sz="2400" dirty="0" err="1" smtClean="0"/>
              <a:t>Toulmin</a:t>
            </a:r>
            <a:r>
              <a:rPr lang="en-US" sz="2400" dirty="0" smtClean="0"/>
              <a:t>, 1990).</a:t>
            </a:r>
          </a:p>
        </p:txBody>
      </p:sp>
    </p:spTree>
    <p:extLst>
      <p:ext uri="{BB962C8B-B14F-4D97-AF65-F5344CB8AC3E}">
        <p14:creationId xmlns:p14="http://schemas.microsoft.com/office/powerpoint/2010/main" val="95474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600200"/>
            <a:ext cx="7543800" cy="3416320"/>
          </a:xfrm>
          <a:prstGeom prst="rect">
            <a:avLst/>
          </a:prstGeom>
        </p:spPr>
        <p:txBody>
          <a:bodyPr wrap="square">
            <a:spAutoFit/>
          </a:bodyPr>
          <a:lstStyle/>
          <a:p>
            <a:pPr algn="r"/>
            <a:r>
              <a:rPr lang="en-US" sz="2400" b="1" dirty="0"/>
              <a:t>Darwin's work established the basis for the “historical style” of science, different from the “experimental style.”</a:t>
            </a:r>
          </a:p>
          <a:p>
            <a:pPr algn="r"/>
            <a:r>
              <a:rPr lang="en-US" sz="2400" dirty="0"/>
              <a:t>--Stephen Jay Gould, 1986 </a:t>
            </a:r>
          </a:p>
          <a:p>
            <a:pPr algn="r"/>
            <a:r>
              <a:rPr lang="en-US" sz="2400" dirty="0"/>
              <a:t>"Evolution and the Triumph of Homology"</a:t>
            </a:r>
          </a:p>
          <a:p>
            <a:pPr algn="r"/>
            <a:endParaRPr lang="en-US" sz="2400" b="1" dirty="0" smtClean="0"/>
          </a:p>
          <a:p>
            <a:pPr algn="r"/>
            <a:endParaRPr lang="en-US" sz="2400" b="1" dirty="0"/>
          </a:p>
          <a:p>
            <a:pPr algn="r"/>
            <a:r>
              <a:rPr lang="en-US" sz="2400" b="1" dirty="0" smtClean="0"/>
              <a:t>Science </a:t>
            </a:r>
            <a:r>
              <a:rPr lang="en-US" sz="2400" b="1" dirty="0"/>
              <a:t>methods </a:t>
            </a:r>
            <a:r>
              <a:rPr lang="en-US" sz="2400" b="1" dirty="0" smtClean="0"/>
              <a:t>match </a:t>
            </a:r>
            <a:r>
              <a:rPr lang="en-US" sz="2400" b="1" dirty="0"/>
              <a:t>the </a:t>
            </a:r>
            <a:r>
              <a:rPr lang="en-US" sz="2400" b="1" dirty="0" smtClean="0"/>
              <a:t>demands</a:t>
            </a:r>
          </a:p>
          <a:p>
            <a:pPr algn="r"/>
            <a:r>
              <a:rPr lang="en-US" sz="2400" b="1" dirty="0" smtClean="0"/>
              <a:t>characteristic of problems</a:t>
            </a:r>
          </a:p>
          <a:p>
            <a:pPr algn="r"/>
            <a:r>
              <a:rPr lang="en-US" sz="2400" dirty="0" smtClean="0"/>
              <a:t>--S</a:t>
            </a:r>
            <a:r>
              <a:rPr lang="en-US" sz="2400" dirty="0"/>
              <a:t>. </a:t>
            </a:r>
            <a:r>
              <a:rPr lang="en-US" sz="2400" dirty="0" err="1"/>
              <a:t>Toulmin</a:t>
            </a:r>
            <a:r>
              <a:rPr lang="en-US" sz="2400" dirty="0"/>
              <a:t>, 1990, </a:t>
            </a:r>
            <a:r>
              <a:rPr lang="en-US" sz="2400" i="1" dirty="0" err="1" smtClean="0"/>
              <a:t>Cosmopolis</a:t>
            </a:r>
            <a:endParaRPr lang="en-US" sz="2400" i="1" dirty="0" smtClean="0"/>
          </a:p>
        </p:txBody>
      </p:sp>
    </p:spTree>
    <p:extLst>
      <p:ext uri="{BB962C8B-B14F-4D97-AF65-F5344CB8AC3E}">
        <p14:creationId xmlns:p14="http://schemas.microsoft.com/office/powerpoint/2010/main" val="239772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752600"/>
            <a:ext cx="7391400" cy="2308324"/>
          </a:xfrm>
          <a:prstGeom prst="rect">
            <a:avLst/>
          </a:prstGeom>
        </p:spPr>
        <p:txBody>
          <a:bodyPr wrap="square">
            <a:spAutoFit/>
          </a:bodyPr>
          <a:lstStyle/>
          <a:p>
            <a:r>
              <a:rPr lang="en-US" sz="3600" dirty="0" smtClean="0"/>
              <a:t>In order to reform science education, let a search for contexts of value displace the quest to unify the sciences.</a:t>
            </a:r>
          </a:p>
        </p:txBody>
      </p:sp>
    </p:spTree>
    <p:extLst>
      <p:ext uri="{BB962C8B-B14F-4D97-AF65-F5344CB8AC3E}">
        <p14:creationId xmlns:p14="http://schemas.microsoft.com/office/powerpoint/2010/main" val="2806688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447800"/>
            <a:ext cx="6248400" cy="3200876"/>
          </a:xfrm>
          <a:prstGeom prst="rect">
            <a:avLst/>
          </a:prstGeom>
          <a:noFill/>
        </p:spPr>
        <p:txBody>
          <a:bodyPr wrap="square" rtlCol="0">
            <a:spAutoFit/>
          </a:bodyPr>
          <a:lstStyle/>
          <a:p>
            <a:r>
              <a:rPr lang="en-US" sz="2800" dirty="0" smtClean="0"/>
              <a:t>Example of a context of value:</a:t>
            </a:r>
          </a:p>
          <a:p>
            <a:r>
              <a:rPr lang="en-US" sz="2800" dirty="0" smtClean="0"/>
              <a:t>Societal preparation, resilience, and recovery in response to geologic hazards, risks, and tragedies</a:t>
            </a:r>
          </a:p>
          <a:p>
            <a:endParaRPr lang="en-US" dirty="0"/>
          </a:p>
          <a:p>
            <a:r>
              <a:rPr lang="en-US" sz="2400" dirty="0" smtClean="0"/>
              <a:t>CEETEP – </a:t>
            </a:r>
            <a:r>
              <a:rPr lang="en-US" sz="2400" i="1" dirty="0" smtClean="0"/>
              <a:t>Cascadia </a:t>
            </a:r>
            <a:r>
              <a:rPr lang="en-US" sz="2400" i="1" dirty="0" err="1" smtClean="0"/>
              <a:t>Earthscope</a:t>
            </a:r>
            <a:r>
              <a:rPr lang="en-US" sz="2400" i="1" dirty="0" smtClean="0"/>
              <a:t> Earthquake and Tsunami Education Project</a:t>
            </a:r>
          </a:p>
          <a:p>
            <a:r>
              <a:rPr lang="en-US" sz="2400" dirty="0">
                <a:hlinkClick r:id="rId2"/>
              </a:rPr>
              <a:t>http://ceetep.oregonstate.edu</a:t>
            </a:r>
            <a:r>
              <a:rPr lang="en-US" sz="2400" dirty="0" smtClean="0">
                <a:hlinkClick r:id="rId2"/>
              </a:rPr>
              <a:t>/</a:t>
            </a:r>
            <a:r>
              <a:rPr lang="en-US" sz="2400" dirty="0" smtClean="0"/>
              <a:t> </a:t>
            </a:r>
            <a:endParaRPr lang="en-US" sz="2400" dirty="0"/>
          </a:p>
        </p:txBody>
      </p:sp>
    </p:spTree>
    <p:extLst>
      <p:ext uri="{BB962C8B-B14F-4D97-AF65-F5344CB8AC3E}">
        <p14:creationId xmlns:p14="http://schemas.microsoft.com/office/powerpoint/2010/main" val="319078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52400" cy="6858000"/>
          </a:xfrm>
          <a:prstGeom prst="rect">
            <a:avLst/>
          </a:prstGeom>
          <a:solidFill>
            <a:srgbClr val="39399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1507" name="Picture 8" descr="IRIS_TMlogo.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9713" y="76200"/>
            <a:ext cx="903287"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12"/>
          <p:cNvSpPr txBox="1">
            <a:spLocks noChangeArrowheads="1"/>
          </p:cNvSpPr>
          <p:nvPr/>
        </p:nvSpPr>
        <p:spPr bwMode="auto">
          <a:xfrm>
            <a:off x="7702550" y="608013"/>
            <a:ext cx="144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400">
                <a:latin typeface="Arial" charset="0"/>
              </a:rPr>
              <a:t>  </a:t>
            </a:r>
          </a:p>
        </p:txBody>
      </p:sp>
      <p:grpSp>
        <p:nvGrpSpPr>
          <p:cNvPr id="21509" name="Group 4"/>
          <p:cNvGrpSpPr>
            <a:grpSpLocks/>
          </p:cNvGrpSpPr>
          <p:nvPr/>
        </p:nvGrpSpPr>
        <p:grpSpPr bwMode="auto">
          <a:xfrm>
            <a:off x="1990725" y="2066925"/>
            <a:ext cx="6948488" cy="4514850"/>
            <a:chOff x="1990522" y="1981200"/>
            <a:chExt cx="6948992" cy="4513937"/>
          </a:xfrm>
        </p:grpSpPr>
        <p:pic>
          <p:nvPicPr>
            <p:cNvPr id="21512" name="Picture 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990522" y="1981200"/>
              <a:ext cx="6948992" cy="451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5-Point Star 12"/>
            <p:cNvSpPr>
              <a:spLocks noChangeAspect="1"/>
            </p:cNvSpPr>
            <p:nvPr/>
          </p:nvSpPr>
          <p:spPr bwMode="auto">
            <a:xfrm>
              <a:off x="6124672" y="4047707"/>
              <a:ext cx="185751" cy="185700"/>
            </a:xfrm>
            <a:prstGeom prst="star5">
              <a:avLst/>
            </a:prstGeom>
            <a:solidFill>
              <a:srgbClr val="FF0000"/>
            </a:solidFill>
            <a:ln w="25400" cap="flat" cmpd="sng" algn="ctr">
              <a:solidFill>
                <a:srgbClr val="FF0000"/>
              </a:solidFill>
              <a:prstDash val="solid"/>
            </a:ln>
            <a:effectLst/>
          </p:spPr>
          <p:txBody>
            <a:bodyPr anchor="ctr"/>
            <a:lstStyle/>
            <a:p>
              <a:pPr algn="ctr" eaLnBrk="1" fontAlgn="auto" hangingPunct="1">
                <a:spcBef>
                  <a:spcPts val="0"/>
                </a:spcBef>
                <a:spcAft>
                  <a:spcPts val="0"/>
                </a:spcAft>
                <a:defRPr/>
              </a:pPr>
              <a:r>
                <a:rPr lang="en-US" kern="0">
                  <a:solidFill>
                    <a:prstClr val="white"/>
                  </a:solidFill>
                  <a:latin typeface="Calibri"/>
                  <a:ea typeface=""/>
                </a:rPr>
                <a:t> </a:t>
              </a:r>
            </a:p>
          </p:txBody>
        </p:sp>
      </p:grpSp>
      <p:sp>
        <p:nvSpPr>
          <p:cNvPr id="21510" name="TextBox 4"/>
          <p:cNvSpPr txBox="1">
            <a:spLocks noChangeArrowheads="1"/>
          </p:cNvSpPr>
          <p:nvPr/>
        </p:nvSpPr>
        <p:spPr bwMode="auto">
          <a:xfrm>
            <a:off x="276225" y="1177925"/>
            <a:ext cx="8662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latin typeface="Arial" charset="0"/>
              </a:rPr>
              <a:t>This map of historic seismicity shows shallow earthquakes near the trench and deeper away from the trench. This earthquake is shown by the red star. </a:t>
            </a:r>
          </a:p>
        </p:txBody>
      </p:sp>
      <p:sp>
        <p:nvSpPr>
          <p:cNvPr id="14" name="Title 1"/>
          <p:cNvSpPr txBox="1">
            <a:spLocks/>
          </p:cNvSpPr>
          <p:nvPr/>
        </p:nvSpPr>
        <p:spPr>
          <a:xfrm>
            <a:off x="1233488" y="0"/>
            <a:ext cx="7899400" cy="762000"/>
          </a:xfrm>
          <a:prstGeom prst="rect">
            <a:avLst/>
          </a:prstGeom>
        </p:spPr>
        <p:txBody>
          <a:bodyPr anchor="ctr">
            <a:normAutofit fontScale="82500" lnSpcReduction="20000"/>
          </a:bodyPr>
          <a:lstStyle/>
          <a:p>
            <a:pPr eaLnBrk="1" fontAlgn="auto" hangingPunct="1">
              <a:spcAft>
                <a:spcPts val="0"/>
              </a:spcAft>
              <a:defRPr/>
            </a:pPr>
            <a:r>
              <a:rPr lang="en-US" sz="2000" b="1"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
            </a:r>
            <a:br>
              <a:rPr lang="en-US" sz="2000" b="1"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br>
            <a:r>
              <a:rPr lang="en-US" sz="2400" b="1" dirty="0">
                <a:solidFill>
                  <a:schemeClr val="tx2">
                    <a:satMod val="130000"/>
                  </a:schemeClr>
                </a:solidFill>
                <a:effectLst>
                  <a:outerShdw blurRad="50000" dist="30000" dir="5400000" algn="tl" rotWithShape="0">
                    <a:srgbClr val="000000">
                      <a:alpha val="30000"/>
                    </a:srgbClr>
                  </a:outerShdw>
                </a:effectLst>
                <a:latin typeface="Arial" panose="020B0604020202020204" pitchFamily="34" charset="0"/>
                <a:ea typeface="+mj-ea"/>
                <a:cs typeface="Arial" pitchFamily="34" charset="0"/>
              </a:rPr>
              <a:t>Magnitude 7.1 PUEBLA, MEXICO</a:t>
            </a:r>
            <a:r>
              <a:rPr lang="en-US" sz="4300" b="1" dirty="0">
                <a:solidFill>
                  <a:schemeClr val="tx2">
                    <a:satMod val="130000"/>
                  </a:schemeClr>
                </a:solidFill>
                <a:effectLst>
                  <a:outerShdw blurRad="50000" dist="30000" dir="5400000" algn="tl" rotWithShape="0">
                    <a:srgbClr val="000000">
                      <a:alpha val="30000"/>
                    </a:srgbClr>
                  </a:outerShdw>
                </a:effectLst>
                <a:latin typeface="Arial" panose="020B0604020202020204" pitchFamily="34" charset="0"/>
                <a:ea typeface="+mj-ea"/>
                <a:cs typeface="Arial" pitchFamily="34" charset="0"/>
              </a:rPr>
              <a:t/>
            </a:r>
            <a:br>
              <a:rPr lang="en-US" sz="4300" b="1" dirty="0">
                <a:solidFill>
                  <a:schemeClr val="tx2">
                    <a:satMod val="130000"/>
                  </a:schemeClr>
                </a:solidFill>
                <a:effectLst>
                  <a:outerShdw blurRad="50000" dist="30000" dir="5400000" algn="tl" rotWithShape="0">
                    <a:srgbClr val="000000">
                      <a:alpha val="30000"/>
                    </a:srgbClr>
                  </a:outerShdw>
                </a:effectLst>
                <a:latin typeface="Arial" panose="020B0604020202020204" pitchFamily="34" charset="0"/>
                <a:ea typeface="+mj-ea"/>
                <a:cs typeface="Arial" pitchFamily="34" charset="0"/>
              </a:rPr>
            </a:br>
            <a:r>
              <a:rPr lang="en-US" b="1" dirty="0">
                <a:solidFill>
                  <a:schemeClr val="tx2">
                    <a:satMod val="130000"/>
                  </a:schemeClr>
                </a:solidFill>
                <a:effectLst>
                  <a:outerShdw blurRad="50000" dist="30000" dir="5400000" algn="tl" rotWithShape="0">
                    <a:srgbClr val="000000">
                      <a:alpha val="30000"/>
                    </a:srgbClr>
                  </a:outerShdw>
                </a:effectLst>
                <a:latin typeface="Arial" panose="020B0604020202020204" pitchFamily="34" charset="0"/>
                <a:ea typeface="+mj-ea"/>
                <a:cs typeface="Arial" pitchFamily="34" charset="0"/>
              </a:rPr>
              <a:t>Tuesday,  September 19, 2017 at 18:14:39 UTC </a:t>
            </a:r>
            <a:endParaRPr lang="en-US" dirty="0">
              <a:solidFill>
                <a:schemeClr val="tx2">
                  <a:satMod val="130000"/>
                </a:schemeClr>
              </a:solidFill>
              <a:effectLst>
                <a:outerShdw blurRad="50000" dist="30000" dir="5400000" algn="tl" rotWithShape="0">
                  <a:srgbClr val="000000">
                    <a:alpha val="30000"/>
                  </a:srgbClr>
                </a:outerShdw>
              </a:effectLst>
              <a:latin typeface="Arial" panose="020B0604020202020204" pitchFamily="34" charset="0"/>
              <a:ea typeface="+mj-ea"/>
              <a:cs typeface="Arial" pitchFamily="34" charset="0"/>
            </a:endParaRPr>
          </a:p>
        </p:txBody>
      </p:sp>
    </p:spTree>
    <p:extLst>
      <p:ext uri="{BB962C8B-B14F-4D97-AF65-F5344CB8AC3E}">
        <p14:creationId xmlns:p14="http://schemas.microsoft.com/office/powerpoint/2010/main" val="200253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a:grpSpLocks/>
          </p:cNvGrpSpPr>
          <p:nvPr/>
        </p:nvGrpSpPr>
        <p:grpSpPr bwMode="auto">
          <a:xfrm>
            <a:off x="1600200" y="304800"/>
            <a:ext cx="6024504" cy="4419600"/>
            <a:chOff x="3352800" y="902532"/>
            <a:chExt cx="5721350" cy="4163195"/>
          </a:xfrm>
        </p:grpSpPr>
        <p:pic>
          <p:nvPicPr>
            <p:cNvPr id="3" name="Picture 28"/>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3352800" y="902532"/>
              <a:ext cx="5721350" cy="416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15200" y="1115296"/>
              <a:ext cx="1619250" cy="914569"/>
            </a:xfrm>
            <a:prstGeom prst="rect">
              <a:avLst/>
            </a:prstGeom>
            <a:ln>
              <a:solidFill>
                <a:schemeClr val="bg1">
                  <a:lumMod val="95000"/>
                </a:schemeClr>
              </a:solidFill>
            </a:ln>
          </p:spPr>
        </p:pic>
        <p:sp>
          <p:nvSpPr>
            <p:cNvPr id="5" name="5-Point Star 4"/>
            <p:cNvSpPr>
              <a:spLocks noChangeAspect="1"/>
            </p:cNvSpPr>
            <p:nvPr/>
          </p:nvSpPr>
          <p:spPr>
            <a:xfrm>
              <a:off x="4191000" y="2067973"/>
              <a:ext cx="228600" cy="228642"/>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31"/>
            <p:cNvSpPr txBox="1">
              <a:spLocks noChangeArrowheads="1"/>
            </p:cNvSpPr>
            <p:nvPr/>
          </p:nvSpPr>
          <p:spPr bwMode="auto">
            <a:xfrm rot="1116376">
              <a:off x="4088935" y="2729810"/>
              <a:ext cx="7815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a:solidFill>
                    <a:srgbClr val="FF40FF"/>
                  </a:solidFill>
                  <a:latin typeface="Arial" charset="0"/>
                </a:rPr>
                <a:t>Middle</a:t>
              </a:r>
            </a:p>
          </p:txBody>
        </p:sp>
        <p:sp>
          <p:nvSpPr>
            <p:cNvPr id="7" name="TextBox 32"/>
            <p:cNvSpPr txBox="1">
              <a:spLocks noChangeArrowheads="1"/>
            </p:cNvSpPr>
            <p:nvPr/>
          </p:nvSpPr>
          <p:spPr bwMode="auto">
            <a:xfrm rot="1419068">
              <a:off x="4471410" y="3034457"/>
              <a:ext cx="14512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a:solidFill>
                    <a:srgbClr val="FF40FF"/>
                  </a:solidFill>
                  <a:latin typeface="Arial" charset="0"/>
                </a:rPr>
                <a:t>America Trench</a:t>
              </a:r>
            </a:p>
            <a:p>
              <a:pPr>
                <a:spcBef>
                  <a:spcPct val="0"/>
                </a:spcBef>
                <a:buFontTx/>
                <a:buNone/>
              </a:pPr>
              <a:endParaRPr lang="en-US" altLang="en-US" sz="1200">
                <a:latin typeface="Arial" charset="0"/>
              </a:endParaRPr>
            </a:p>
          </p:txBody>
        </p:sp>
        <p:sp>
          <p:nvSpPr>
            <p:cNvPr id="8" name="Up Arrow 7"/>
            <p:cNvSpPr/>
            <p:nvPr/>
          </p:nvSpPr>
          <p:spPr>
            <a:xfrm rot="1635479">
              <a:off x="3708400" y="2572891"/>
              <a:ext cx="88900" cy="234993"/>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Up Arrow 8"/>
            <p:cNvSpPr/>
            <p:nvPr/>
          </p:nvSpPr>
          <p:spPr>
            <a:xfrm rot="1635479">
              <a:off x="4732338" y="3136558"/>
              <a:ext cx="88900" cy="234993"/>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Up Arrow 9"/>
            <p:cNvSpPr/>
            <p:nvPr/>
          </p:nvSpPr>
          <p:spPr>
            <a:xfrm rot="1635479">
              <a:off x="5799138" y="3446177"/>
              <a:ext cx="88900" cy="234993"/>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1" name="Rectangle 10"/>
          <p:cNvSpPr/>
          <p:nvPr/>
        </p:nvSpPr>
        <p:spPr>
          <a:xfrm>
            <a:off x="685800" y="4875074"/>
            <a:ext cx="8077200" cy="1754326"/>
          </a:xfrm>
          <a:prstGeom prst="rect">
            <a:avLst/>
          </a:prstGeom>
        </p:spPr>
        <p:txBody>
          <a:bodyPr wrap="square">
            <a:spAutoFit/>
          </a:bodyPr>
          <a:lstStyle/>
          <a:p>
            <a:r>
              <a:rPr lang="en-US" altLang="en-US" dirty="0">
                <a:solidFill>
                  <a:srgbClr val="000000"/>
                </a:solidFill>
                <a:latin typeface="Arial" charset="0"/>
              </a:rPr>
              <a:t>T</a:t>
            </a:r>
            <a:r>
              <a:rPr lang="en-US" altLang="en-US" dirty="0" smtClean="0">
                <a:solidFill>
                  <a:srgbClr val="000000"/>
                </a:solidFill>
                <a:latin typeface="Arial" charset="0"/>
              </a:rPr>
              <a:t>he </a:t>
            </a:r>
            <a:r>
              <a:rPr lang="en-US" altLang="en-US" dirty="0">
                <a:solidFill>
                  <a:srgbClr val="000000"/>
                </a:solidFill>
                <a:latin typeface="Arial" charset="0"/>
              </a:rPr>
              <a:t>earthquake was an intraplate event within the top of the Cocos Plate.  As oceanic plates descend into subduction zones from the seafloor, they must increase their curvature.  This results in extensional forces and </a:t>
            </a:r>
            <a:r>
              <a:rPr lang="en-US" altLang="en-US" dirty="0" smtClean="0">
                <a:solidFill>
                  <a:srgbClr val="000000"/>
                </a:solidFill>
                <a:latin typeface="Arial" charset="0"/>
              </a:rPr>
              <a:t>earthquakes </a:t>
            </a:r>
            <a:r>
              <a:rPr lang="en-US" altLang="en-US" dirty="0">
                <a:solidFill>
                  <a:srgbClr val="000000"/>
                </a:solidFill>
                <a:latin typeface="Arial" charset="0"/>
              </a:rPr>
              <a:t>within the upper </a:t>
            </a:r>
            <a:r>
              <a:rPr lang="en-US" altLang="en-US" dirty="0" smtClean="0">
                <a:solidFill>
                  <a:srgbClr val="000000"/>
                </a:solidFill>
                <a:latin typeface="Arial" charset="0"/>
              </a:rPr>
              <a:t>plate</a:t>
            </a:r>
            <a:r>
              <a:rPr lang="en-US" altLang="en-US" dirty="0">
                <a:solidFill>
                  <a:srgbClr val="000000"/>
                </a:solidFill>
                <a:latin typeface="Arial" charset="0"/>
              </a:rPr>
              <a:t>.  The 2001 Nisqually earthquake </a:t>
            </a:r>
            <a:r>
              <a:rPr lang="en-US" altLang="en-US" dirty="0" smtClean="0">
                <a:solidFill>
                  <a:srgbClr val="000000"/>
                </a:solidFill>
                <a:latin typeface="Arial" charset="0"/>
              </a:rPr>
              <a:t>was similar. </a:t>
            </a:r>
            <a:r>
              <a:rPr lang="en-US" altLang="en-US" dirty="0">
                <a:solidFill>
                  <a:srgbClr val="000000"/>
                </a:solidFill>
                <a:latin typeface="Arial" charset="0"/>
              </a:rPr>
              <a:t>That earthquake occurred at 51 km depth beneath the southern Puget Sound in Washington State due to extension within the </a:t>
            </a:r>
            <a:r>
              <a:rPr lang="en-US" altLang="en-US" dirty="0" err="1">
                <a:solidFill>
                  <a:srgbClr val="000000"/>
                </a:solidFill>
                <a:latin typeface="Arial" charset="0"/>
              </a:rPr>
              <a:t>subducting</a:t>
            </a:r>
            <a:r>
              <a:rPr lang="en-US" altLang="en-US" dirty="0">
                <a:solidFill>
                  <a:srgbClr val="000000"/>
                </a:solidFill>
                <a:latin typeface="Arial" charset="0"/>
              </a:rPr>
              <a:t> Juan de Fuca Plate.</a:t>
            </a:r>
            <a:endParaRPr lang="en-US" dirty="0"/>
          </a:p>
        </p:txBody>
      </p:sp>
    </p:spTree>
    <p:extLst>
      <p:ext uri="{BB962C8B-B14F-4D97-AF65-F5344CB8AC3E}">
        <p14:creationId xmlns:p14="http://schemas.microsoft.com/office/powerpoint/2010/main" val="337470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741474"/>
            <a:ext cx="3962400" cy="3046988"/>
          </a:xfrm>
          <a:prstGeom prst="rect">
            <a:avLst/>
          </a:prstGeom>
        </p:spPr>
        <p:txBody>
          <a:bodyPr wrap="square">
            <a:spAutoFit/>
          </a:bodyPr>
          <a:lstStyle/>
          <a:p>
            <a:r>
              <a:rPr lang="en-US" sz="2400" dirty="0"/>
              <a:t>In place of asking, “What are the habits of mind common to all the sciences</a:t>
            </a:r>
            <a:r>
              <a:rPr lang="en-US" sz="2400" dirty="0" smtClean="0"/>
              <a:t>?”</a:t>
            </a:r>
          </a:p>
          <a:p>
            <a:endParaRPr lang="en-US" sz="2400" dirty="0"/>
          </a:p>
          <a:p>
            <a:r>
              <a:rPr lang="en-US" sz="2400" dirty="0" smtClean="0"/>
              <a:t>focus </a:t>
            </a:r>
            <a:r>
              <a:rPr lang="en-US" sz="2400" dirty="0"/>
              <a:t>on the question, “How do disciplines respond to the distinct challenges of their respective problems?</a:t>
            </a:r>
          </a:p>
        </p:txBody>
      </p:sp>
      <p:sp>
        <p:nvSpPr>
          <p:cNvPr id="3" name="AutoShape 2" descr="https://static.wixstatic.com/media/4ea14d_b762350e198e4f4d9f3573761c6a214f~mv2.jpg/v1/fill/w_328,h_400,al_c,q_80,usm_0.66_1.00_0.01/4ea14d_b762350e198e4f4d9f3573761c6a214f~mv2.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1651698"/>
            <a:ext cx="2436876"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00490" y="4623498"/>
            <a:ext cx="1865895" cy="338554"/>
          </a:xfrm>
          <a:prstGeom prst="rect">
            <a:avLst/>
          </a:prstGeom>
          <a:noFill/>
        </p:spPr>
        <p:txBody>
          <a:bodyPr wrap="none" rtlCol="0">
            <a:spAutoFit/>
          </a:bodyPr>
          <a:lstStyle/>
          <a:p>
            <a:r>
              <a:rPr lang="en-US" sz="1600" dirty="0" smtClean="0"/>
              <a:t>Dread Pirate Darwin</a:t>
            </a:r>
            <a:endParaRPr lang="en-US" sz="1600" dirty="0"/>
          </a:p>
        </p:txBody>
      </p:sp>
    </p:spTree>
    <p:extLst>
      <p:ext uri="{BB962C8B-B14F-4D97-AF65-F5344CB8AC3E}">
        <p14:creationId xmlns:p14="http://schemas.microsoft.com/office/powerpoint/2010/main" val="396880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43000" y="0"/>
            <a:ext cx="708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004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219200"/>
            <a:ext cx="7010400" cy="1200329"/>
          </a:xfrm>
          <a:prstGeom prst="rect">
            <a:avLst/>
          </a:prstGeom>
        </p:spPr>
        <p:txBody>
          <a:bodyPr wrap="square">
            <a:spAutoFit/>
          </a:bodyPr>
          <a:lstStyle/>
          <a:p>
            <a:r>
              <a:rPr lang="en-US" sz="2400" dirty="0" smtClean="0"/>
              <a:t>Geology, for example, faces challenges of “scale” and responds with “historical methods” such as “substituting place for time.”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24200" y="26670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442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5400" y="2133600"/>
            <a:ext cx="6553200" cy="1569660"/>
          </a:xfrm>
          <a:prstGeom prst="rect">
            <a:avLst/>
          </a:prstGeom>
        </p:spPr>
        <p:txBody>
          <a:bodyPr wrap="square">
            <a:spAutoFit/>
          </a:bodyPr>
          <a:lstStyle/>
          <a:p>
            <a:r>
              <a:rPr lang="en-US" sz="3200" b="1" dirty="0" smtClean="0"/>
              <a:t>Concept </a:t>
            </a:r>
            <a:r>
              <a:rPr lang="en-US" sz="3200" b="1" dirty="0"/>
              <a:t>maps </a:t>
            </a:r>
            <a:r>
              <a:rPr lang="en-US" sz="3200" dirty="0"/>
              <a:t>depict principles </a:t>
            </a:r>
            <a:r>
              <a:rPr lang="en-US" sz="3200" dirty="0" smtClean="0"/>
              <a:t>adapted </a:t>
            </a:r>
            <a:r>
              <a:rPr lang="en-US" sz="3200" dirty="0"/>
              <a:t>to the challenges </a:t>
            </a:r>
            <a:r>
              <a:rPr lang="en-US" sz="3200" dirty="0" smtClean="0"/>
              <a:t>of</a:t>
            </a:r>
          </a:p>
          <a:p>
            <a:r>
              <a:rPr lang="en-US" sz="3200" dirty="0" smtClean="0"/>
              <a:t>geologic </a:t>
            </a:r>
            <a:r>
              <a:rPr lang="en-US" sz="3200" dirty="0"/>
              <a:t>inquiry</a:t>
            </a:r>
            <a:r>
              <a:rPr lang="en-US" sz="3200" dirty="0" smtClean="0"/>
              <a:t>.</a:t>
            </a:r>
            <a:endParaRPr lang="en-US" sz="3200" dirty="0"/>
          </a:p>
        </p:txBody>
      </p:sp>
    </p:spTree>
    <p:extLst>
      <p:ext uri="{BB962C8B-B14F-4D97-AF65-F5344CB8AC3E}">
        <p14:creationId xmlns:p14="http://schemas.microsoft.com/office/powerpoint/2010/main" val="416313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228599"/>
            <a:ext cx="8839200" cy="6335973"/>
          </a:xfrm>
          <a:prstGeom prst="rect">
            <a:avLst/>
          </a:prstGeom>
        </p:spPr>
      </p:pic>
    </p:spTree>
    <p:extLst>
      <p:ext uri="{BB962C8B-B14F-4D97-AF65-F5344CB8AC3E}">
        <p14:creationId xmlns:p14="http://schemas.microsoft.com/office/powerpoint/2010/main" val="335496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828800"/>
            <a:ext cx="7162800" cy="2154436"/>
          </a:xfrm>
          <a:prstGeom prst="rect">
            <a:avLst/>
          </a:prstGeom>
        </p:spPr>
        <p:txBody>
          <a:bodyPr wrap="square">
            <a:spAutoFit/>
          </a:bodyPr>
          <a:lstStyle/>
          <a:p>
            <a:r>
              <a:rPr lang="en-US" sz="2400" b="1" dirty="0" smtClean="0"/>
              <a:t>Summary:</a:t>
            </a:r>
          </a:p>
          <a:p>
            <a:endParaRPr lang="en-US" sz="1400" dirty="0"/>
          </a:p>
          <a:p>
            <a:r>
              <a:rPr lang="en-US" sz="2400" dirty="0" smtClean="0"/>
              <a:t>Teach how disciplined responses—thinking and doing--adapt to the challenges of inquiry to achieve understanding in contexts of social value and personal interest.</a:t>
            </a:r>
          </a:p>
        </p:txBody>
      </p:sp>
    </p:spTree>
    <p:extLst>
      <p:ext uri="{BB962C8B-B14F-4D97-AF65-F5344CB8AC3E}">
        <p14:creationId xmlns:p14="http://schemas.microsoft.com/office/powerpoint/2010/main" val="273233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Kip\Desktop\Beijing 2017\Geologic Reasoning\Concept Maps\Vee Diagram Simplified for CMC.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381000"/>
            <a:ext cx="80010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16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2286000"/>
            <a:ext cx="6553200" cy="1200329"/>
          </a:xfrm>
          <a:prstGeom prst="rect">
            <a:avLst/>
          </a:prstGeom>
        </p:spPr>
        <p:txBody>
          <a:bodyPr wrap="square">
            <a:spAutoFit/>
          </a:bodyPr>
          <a:lstStyle/>
          <a:p>
            <a:r>
              <a:rPr lang="en-US" sz="2400" dirty="0" smtClean="0"/>
              <a:t>Ask not, </a:t>
            </a:r>
            <a:r>
              <a:rPr lang="en-US" sz="2400" i="1" dirty="0" smtClean="0"/>
              <a:t>“What do all sciences have in common?”</a:t>
            </a:r>
            <a:r>
              <a:rPr lang="en-US" sz="2400" dirty="0" smtClean="0"/>
              <a:t> but rather: </a:t>
            </a:r>
            <a:r>
              <a:rPr lang="en-US" sz="2400" i="1" dirty="0" smtClean="0"/>
              <a:t>“How do disciplines respond to the distinct challenges of their respective problems?”</a:t>
            </a:r>
          </a:p>
        </p:txBody>
      </p:sp>
    </p:spTree>
    <p:extLst>
      <p:ext uri="{BB962C8B-B14F-4D97-AF65-F5344CB8AC3E}">
        <p14:creationId xmlns:p14="http://schemas.microsoft.com/office/powerpoint/2010/main" val="27776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1676400"/>
            <a:ext cx="6019800" cy="1754326"/>
          </a:xfrm>
          <a:prstGeom prst="rect">
            <a:avLst/>
          </a:prstGeom>
          <a:noFill/>
        </p:spPr>
        <p:txBody>
          <a:bodyPr wrap="square" rtlCol="0">
            <a:spAutoFit/>
          </a:bodyPr>
          <a:lstStyle/>
          <a:p>
            <a:r>
              <a:rPr lang="en-US" sz="2400" b="1" dirty="0" smtClean="0"/>
              <a:t>Cases of Inquiry</a:t>
            </a:r>
          </a:p>
          <a:p>
            <a:endParaRPr lang="en-US" sz="1200" b="1" dirty="0"/>
          </a:p>
          <a:p>
            <a:r>
              <a:rPr lang="en-US" sz="2400" dirty="0" smtClean="0"/>
              <a:t>Each discipline responds to its respective challenges:  scale </a:t>
            </a:r>
            <a:r>
              <a:rPr lang="en-US" sz="2400" dirty="0"/>
              <a:t>in geology, human diversity in </a:t>
            </a:r>
            <a:r>
              <a:rPr lang="en-US" sz="2400" dirty="0" smtClean="0"/>
              <a:t>medicine, modeling in climate science.</a:t>
            </a:r>
          </a:p>
        </p:txBody>
      </p:sp>
    </p:spTree>
    <p:extLst>
      <p:ext uri="{BB962C8B-B14F-4D97-AF65-F5344CB8AC3E}">
        <p14:creationId xmlns:p14="http://schemas.microsoft.com/office/powerpoint/2010/main" val="212190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138534"/>
            <a:ext cx="4953000" cy="461665"/>
          </a:xfrm>
          <a:prstGeom prst="rect">
            <a:avLst/>
          </a:prstGeom>
          <a:noFill/>
        </p:spPr>
        <p:txBody>
          <a:bodyPr wrap="square" rtlCol="0">
            <a:spAutoFit/>
          </a:bodyPr>
          <a:lstStyle/>
          <a:p>
            <a:r>
              <a:rPr lang="en-US" sz="2400" b="1" dirty="0" smtClean="0"/>
              <a:t>Principles Guiding Geologic Inquiry</a:t>
            </a:r>
            <a:endParaRPr lang="en-US" sz="2400" b="1" dirty="0"/>
          </a:p>
        </p:txBody>
      </p:sp>
      <p:pic>
        <p:nvPicPr>
          <p:cNvPr id="512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62200" y="1981200"/>
            <a:ext cx="4572000"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929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1199" y="921676"/>
            <a:ext cx="5257801" cy="5021924"/>
          </a:xfrm>
          <a:prstGeom prst="rect">
            <a:avLst/>
          </a:prstGeom>
        </p:spPr>
      </p:pic>
    </p:spTree>
    <p:extLst>
      <p:ext uri="{BB962C8B-B14F-4D97-AF65-F5344CB8AC3E}">
        <p14:creationId xmlns:p14="http://schemas.microsoft.com/office/powerpoint/2010/main" val="46594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667000"/>
            <a:ext cx="7239000" cy="1077218"/>
          </a:xfrm>
          <a:prstGeom prst="rect">
            <a:avLst/>
          </a:prstGeom>
        </p:spPr>
        <p:txBody>
          <a:bodyPr wrap="square">
            <a:spAutoFit/>
          </a:bodyPr>
          <a:lstStyle/>
          <a:p>
            <a:r>
              <a:rPr lang="en-US" sz="3200" dirty="0" smtClean="0"/>
              <a:t>Place often </a:t>
            </a:r>
            <a:r>
              <a:rPr lang="en-US" sz="3200" dirty="0"/>
              <a:t>substitutes for </a:t>
            </a:r>
            <a:r>
              <a:rPr lang="en-US" sz="3200" dirty="0" smtClean="0"/>
              <a:t>time in order to overcome the challenge of vast durations. </a:t>
            </a:r>
            <a:endParaRPr lang="en-US" sz="3200" dirty="0"/>
          </a:p>
        </p:txBody>
      </p:sp>
    </p:spTree>
    <p:extLst>
      <p:ext uri="{BB962C8B-B14F-4D97-AF65-F5344CB8AC3E}">
        <p14:creationId xmlns:p14="http://schemas.microsoft.com/office/powerpoint/2010/main" val="410766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19200" y="149086"/>
            <a:ext cx="6858000" cy="670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6"/>
          <p:cNvSpPr txBox="1">
            <a:spLocks noChangeArrowheads="1"/>
          </p:cNvSpPr>
          <p:nvPr/>
        </p:nvSpPr>
        <p:spPr bwMode="auto">
          <a:xfrm>
            <a:off x="5334000" y="2286000"/>
            <a:ext cx="22907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i="1">
                <a:latin typeface="Arial" charset="0"/>
              </a:rPr>
              <a:t>MAD Magazine</a:t>
            </a:r>
          </a:p>
          <a:p>
            <a:pPr eaLnBrk="1" hangingPunct="1"/>
            <a:r>
              <a:rPr lang="en-US" sz="2400" i="1">
                <a:latin typeface="Arial" charset="0"/>
              </a:rPr>
              <a:t>1970</a:t>
            </a:r>
          </a:p>
        </p:txBody>
      </p:sp>
    </p:spTree>
    <p:extLst>
      <p:ext uri="{BB962C8B-B14F-4D97-AF65-F5344CB8AC3E}">
        <p14:creationId xmlns:p14="http://schemas.microsoft.com/office/powerpoint/2010/main" val="327071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descr="ISS018-E-018129.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2540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070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 descr="mount-st-helens-wamsh1.jpg"/>
          <p:cNvPicPr>
            <a:picLocks noChangeAspect="1"/>
          </p:cNvPicPr>
          <p:nvPr/>
        </p:nvPicPr>
        <p:blipFill>
          <a:blip r:embed="rId2">
            <a:lum bright="-12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477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3137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438400"/>
            <a:ext cx="7239000" cy="1077218"/>
          </a:xfrm>
          <a:prstGeom prst="rect">
            <a:avLst/>
          </a:prstGeom>
        </p:spPr>
        <p:txBody>
          <a:bodyPr wrap="square">
            <a:spAutoFit/>
          </a:bodyPr>
          <a:lstStyle/>
          <a:p>
            <a:r>
              <a:rPr lang="en-US" sz="3200" dirty="0" smtClean="0"/>
              <a:t>Reconstructing earth stories from traces of the past often invokes modern analogues.</a:t>
            </a:r>
            <a:endParaRPr lang="en-US" sz="3200" dirty="0"/>
          </a:p>
        </p:txBody>
      </p:sp>
    </p:spTree>
    <p:extLst>
      <p:ext uri="{BB962C8B-B14F-4D97-AF65-F5344CB8AC3E}">
        <p14:creationId xmlns:p14="http://schemas.microsoft.com/office/powerpoint/2010/main" val="336157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kip\Pictures\2010 GrandCanyon\2010  Grand Canyon TOT Dedication\P1000836.JPG"/>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1675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2"/>
            <a:ext cx="9144001" cy="6781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547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arim basin"/>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83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9546" y="2351782"/>
            <a:ext cx="7292454" cy="1569660"/>
          </a:xfrm>
          <a:prstGeom prst="rect">
            <a:avLst/>
          </a:prstGeom>
        </p:spPr>
        <p:txBody>
          <a:bodyPr wrap="square">
            <a:spAutoFit/>
          </a:bodyPr>
          <a:lstStyle/>
          <a:p>
            <a:r>
              <a:rPr lang="en-US" sz="3200" dirty="0" smtClean="0"/>
              <a:t>Phenomena of interest have features contingent upon their histories. Category boundaries are “necessarily ambiguous.”</a:t>
            </a:r>
            <a:endParaRPr lang="en-US" sz="3200" dirty="0"/>
          </a:p>
        </p:txBody>
      </p:sp>
    </p:spTree>
    <p:extLst>
      <p:ext uri="{BB962C8B-B14F-4D97-AF65-F5344CB8AC3E}">
        <p14:creationId xmlns:p14="http://schemas.microsoft.com/office/powerpoint/2010/main" val="410328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kip\Desktop\Nile River Delt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533399"/>
            <a:ext cx="8001000" cy="5818909"/>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Tree>
    <p:extLst>
      <p:ext uri="{BB962C8B-B14F-4D97-AF65-F5344CB8AC3E}">
        <p14:creationId xmlns:p14="http://schemas.microsoft.com/office/powerpoint/2010/main" val="338591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ip\Desktop\Mississippi River Delta.jpg"/>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harpenSoften amount="25000"/>
                    </a14:imgEffect>
                    <a14:imgEffect>
                      <a14:brightnessContrast bright="40000" contrast="20000"/>
                    </a14:imgEffect>
                  </a14:imgLayer>
                </a14:imgProps>
              </a:ext>
              <a:ext uri="{28A0092B-C50C-407E-A947-70E740481C1C}">
                <a14:useLocalDpi xmlns:a14="http://schemas.microsoft.com/office/drawing/2010/main"/>
              </a:ext>
            </a:extLst>
          </a:blip>
          <a:srcRect/>
          <a:stretch/>
        </p:blipFill>
        <p:spPr bwMode="auto">
          <a:xfrm>
            <a:off x="609600" y="457200"/>
            <a:ext cx="7994333" cy="58674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Tree>
    <p:extLst>
      <p:ext uri="{BB962C8B-B14F-4D97-AF65-F5344CB8AC3E}">
        <p14:creationId xmlns:p14="http://schemas.microsoft.com/office/powerpoint/2010/main" val="198500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42000"/>
          </a:schemeClr>
        </a:solidFill>
        <a:effectLst/>
      </p:bgPr>
    </p:bg>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41525" y="1352550"/>
            <a:ext cx="5059363"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19200" y="525416"/>
            <a:ext cx="2862579" cy="461665"/>
          </a:xfrm>
          <a:prstGeom prst="rect">
            <a:avLst/>
          </a:prstGeom>
          <a:noFill/>
        </p:spPr>
        <p:txBody>
          <a:bodyPr wrap="none" rtlCol="0">
            <a:spAutoFit/>
          </a:bodyPr>
          <a:lstStyle/>
          <a:p>
            <a:r>
              <a:rPr lang="en-US" sz="2400" dirty="0" smtClean="0"/>
              <a:t>The Footprints Puzzle</a:t>
            </a:r>
            <a:endParaRPr lang="en-US" sz="2400" dirty="0"/>
          </a:p>
        </p:txBody>
      </p:sp>
      <p:sp>
        <p:nvSpPr>
          <p:cNvPr id="3" name="TextBox 2"/>
          <p:cNvSpPr txBox="1"/>
          <p:nvPr/>
        </p:nvSpPr>
        <p:spPr>
          <a:xfrm>
            <a:off x="4724400" y="5877464"/>
            <a:ext cx="3440109" cy="461665"/>
          </a:xfrm>
          <a:prstGeom prst="rect">
            <a:avLst/>
          </a:prstGeom>
          <a:noFill/>
        </p:spPr>
        <p:txBody>
          <a:bodyPr wrap="none" rtlCol="0">
            <a:spAutoFit/>
          </a:bodyPr>
          <a:lstStyle/>
          <a:p>
            <a:r>
              <a:rPr lang="en-US" sz="2400" dirty="0" smtClean="0"/>
              <a:t>Observation or Inference?</a:t>
            </a:r>
            <a:endParaRPr lang="en-US" sz="2400" dirty="0"/>
          </a:p>
        </p:txBody>
      </p:sp>
    </p:spTree>
    <p:extLst>
      <p:ext uri="{BB962C8B-B14F-4D97-AF65-F5344CB8AC3E}">
        <p14:creationId xmlns:p14="http://schemas.microsoft.com/office/powerpoint/2010/main" val="373085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ip\Desktop\chesapeake_2009139.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86642" y="478872"/>
            <a:ext cx="7166758" cy="592192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Tree>
    <p:extLst>
      <p:ext uri="{BB962C8B-B14F-4D97-AF65-F5344CB8AC3E}">
        <p14:creationId xmlns:p14="http://schemas.microsoft.com/office/powerpoint/2010/main" val="118134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905000"/>
            <a:ext cx="6934200" cy="1569660"/>
          </a:xfrm>
          <a:prstGeom prst="rect">
            <a:avLst/>
          </a:prstGeom>
        </p:spPr>
        <p:txBody>
          <a:bodyPr wrap="square">
            <a:spAutoFit/>
          </a:bodyPr>
          <a:lstStyle/>
          <a:p>
            <a:r>
              <a:rPr lang="en-US" sz="3200" dirty="0" smtClean="0"/>
              <a:t>Determining order </a:t>
            </a:r>
            <a:r>
              <a:rPr lang="en-US" sz="3200" dirty="0"/>
              <a:t>and synchrony in </a:t>
            </a:r>
            <a:r>
              <a:rPr lang="en-US" sz="3200" dirty="0" smtClean="0"/>
              <a:t>time is essential to geologic reasoning.  Time is the “referee.”</a:t>
            </a:r>
            <a:endParaRPr lang="en-US" sz="3200" dirty="0"/>
          </a:p>
        </p:txBody>
      </p:sp>
    </p:spTree>
    <p:extLst>
      <p:ext uri="{BB962C8B-B14F-4D97-AF65-F5344CB8AC3E}">
        <p14:creationId xmlns:p14="http://schemas.microsoft.com/office/powerpoint/2010/main" val="2304782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623848"/>
            <a:ext cx="6629400" cy="2062103"/>
          </a:xfrm>
          <a:prstGeom prst="rect">
            <a:avLst/>
          </a:prstGeom>
        </p:spPr>
        <p:txBody>
          <a:bodyPr wrap="square">
            <a:spAutoFit/>
          </a:bodyPr>
          <a:lstStyle/>
          <a:p>
            <a:r>
              <a:rPr lang="en-US" sz="3200" dirty="0" smtClean="0"/>
              <a:t>Consider the </a:t>
            </a:r>
            <a:r>
              <a:rPr lang="en-US" sz="3200" dirty="0"/>
              <a:t>timing of </a:t>
            </a:r>
            <a:r>
              <a:rPr lang="en-US" sz="3200" dirty="0" smtClean="0"/>
              <a:t>the Tibetan Plateau uplift.  Did raising the plateau cool the earth?  Are climate changes synchronized to plateau uplift?</a:t>
            </a:r>
          </a:p>
        </p:txBody>
      </p:sp>
    </p:spTree>
    <p:extLst>
      <p:ext uri="{BB962C8B-B14F-4D97-AF65-F5344CB8AC3E}">
        <p14:creationId xmlns:p14="http://schemas.microsoft.com/office/powerpoint/2010/main" val="339490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2057400" y="0"/>
            <a:ext cx="5105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510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981200"/>
            <a:ext cx="6781800" cy="2554545"/>
          </a:xfrm>
          <a:prstGeom prst="rect">
            <a:avLst/>
          </a:prstGeom>
        </p:spPr>
        <p:txBody>
          <a:bodyPr wrap="square">
            <a:spAutoFit/>
          </a:bodyPr>
          <a:lstStyle/>
          <a:p>
            <a:r>
              <a:rPr lang="en-US" sz="3200" dirty="0" smtClean="0"/>
              <a:t>A </a:t>
            </a:r>
            <a:r>
              <a:rPr lang="en-US" sz="3200" dirty="0"/>
              <a:t>common </a:t>
            </a:r>
            <a:r>
              <a:rPr lang="en-US" sz="3200" dirty="0" smtClean="0"/>
              <a:t>cause that resolves puzzling associations among traces of the past often indicates a causal relationship—and changes the context for interpreting interesting phenomena.</a:t>
            </a:r>
          </a:p>
        </p:txBody>
      </p:sp>
    </p:spTree>
    <p:extLst>
      <p:ext uri="{BB962C8B-B14F-4D97-AF65-F5344CB8AC3E}">
        <p14:creationId xmlns:p14="http://schemas.microsoft.com/office/powerpoint/2010/main" val="288009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ip\Desktop\DEHK Final\DEHK 2016\Final Figures\epilogue\Figure E-2 COLOR India's Allosaurus Femur.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16200000">
            <a:off x="1393827" y="1232593"/>
            <a:ext cx="6365180" cy="4276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54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kip\Desktop\Chicxulub Crater Yucata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457200"/>
            <a:ext cx="8229600" cy="59436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
        <p:nvSpPr>
          <p:cNvPr id="2" name="TextBox 1"/>
          <p:cNvSpPr txBox="1"/>
          <p:nvPr/>
        </p:nvSpPr>
        <p:spPr>
          <a:xfrm>
            <a:off x="990600" y="454966"/>
            <a:ext cx="6157007" cy="461665"/>
          </a:xfrm>
          <a:prstGeom prst="rect">
            <a:avLst/>
          </a:prstGeom>
          <a:noFill/>
        </p:spPr>
        <p:txBody>
          <a:bodyPr wrap="none" rtlCol="0">
            <a:spAutoFit/>
          </a:bodyPr>
          <a:lstStyle/>
          <a:p>
            <a:r>
              <a:rPr lang="en-US" sz="2400" dirty="0" smtClean="0">
                <a:solidFill>
                  <a:schemeClr val="bg1"/>
                </a:solidFill>
              </a:rPr>
              <a:t>  Cretaceous extinction and the iridium anomaly</a:t>
            </a:r>
            <a:endParaRPr lang="en-US" sz="2400" dirty="0">
              <a:solidFill>
                <a:schemeClr val="bg1"/>
              </a:solidFill>
            </a:endParaRPr>
          </a:p>
        </p:txBody>
      </p:sp>
    </p:spTree>
    <p:extLst>
      <p:ext uri="{BB962C8B-B14F-4D97-AF65-F5344CB8AC3E}">
        <p14:creationId xmlns:p14="http://schemas.microsoft.com/office/powerpoint/2010/main" val="187356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828800"/>
            <a:ext cx="7162800" cy="2554545"/>
          </a:xfrm>
          <a:prstGeom prst="rect">
            <a:avLst/>
          </a:prstGeom>
          <a:noFill/>
        </p:spPr>
        <p:txBody>
          <a:bodyPr wrap="square" rtlCol="0">
            <a:spAutoFit/>
          </a:bodyPr>
          <a:lstStyle/>
          <a:p>
            <a:r>
              <a:rPr lang="en-US" sz="3200" dirty="0"/>
              <a:t>The reconstruction of earth history from traces of past events utilizes modern analogues, resolves puzzling associations, and depends on temporal logic to adjudicate </a:t>
            </a:r>
            <a:r>
              <a:rPr lang="en-US" sz="3200" dirty="0" smtClean="0"/>
              <a:t>among competing claims.</a:t>
            </a:r>
            <a:endParaRPr lang="en-US" sz="3200" dirty="0"/>
          </a:p>
        </p:txBody>
      </p:sp>
    </p:spTree>
    <p:extLst>
      <p:ext uri="{BB962C8B-B14F-4D97-AF65-F5344CB8AC3E}">
        <p14:creationId xmlns:p14="http://schemas.microsoft.com/office/powerpoint/2010/main" val="122540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843143" y="775429"/>
            <a:ext cx="7615057" cy="557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627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533400" y="228600"/>
            <a:ext cx="8229600" cy="1371600"/>
          </a:xfrm>
        </p:spPr>
        <p:txBody>
          <a:bodyPr>
            <a:normAutofit/>
          </a:bodyPr>
          <a:lstStyle/>
          <a:p>
            <a:pPr algn="ctr" eaLnBrk="1" hangingPunct="1"/>
            <a:r>
              <a:rPr lang="en-US" altLang="en-US" sz="3200" dirty="0" smtClean="0">
                <a:latin typeface="Calibri" panose="020F0502020204030204" pitchFamily="34" charset="0"/>
                <a:ea typeface="ＭＳ Ｐゴシック" pitchFamily="-105" charset="-128"/>
                <a:cs typeface="Calibri" panose="020F0502020204030204" pitchFamily="34" charset="0"/>
              </a:rPr>
              <a:t>“Ghost Forests” of Coastal Oregon and Washington</a:t>
            </a:r>
          </a:p>
        </p:txBody>
      </p:sp>
      <p:sp>
        <p:nvSpPr>
          <p:cNvPr id="43011" name="Rectangle 3"/>
          <p:cNvSpPr>
            <a:spLocks noGrp="1" noChangeArrowheads="1"/>
          </p:cNvSpPr>
          <p:nvPr>
            <p:ph type="subTitle" idx="1"/>
          </p:nvPr>
        </p:nvSpPr>
        <p:spPr>
          <a:xfrm>
            <a:off x="457200" y="5334000"/>
            <a:ext cx="8458200" cy="1066800"/>
          </a:xfrm>
        </p:spPr>
        <p:txBody>
          <a:bodyPr/>
          <a:lstStyle/>
          <a:p>
            <a:pPr algn="l" eaLnBrk="1" hangingPunct="1"/>
            <a:r>
              <a:rPr lang="en-US" altLang="en-US" sz="2000" dirty="0" smtClean="0">
                <a:solidFill>
                  <a:schemeClr val="tx1"/>
                </a:solidFill>
                <a:latin typeface="Calibri" panose="020F0502020204030204" pitchFamily="34" charset="0"/>
                <a:ea typeface="ＭＳ Ｐゴシック" pitchFamily="-105" charset="-128"/>
                <a:cs typeface="Calibri" panose="020F0502020204030204" pitchFamily="34" charset="0"/>
              </a:rPr>
              <a:t>Trees in near shore died when the ground dropped and seawater killed the trees. Compare rings from </a:t>
            </a:r>
            <a:r>
              <a:rPr lang="en-US" altLang="en-US" sz="2000" b="1" dirty="0" smtClean="0">
                <a:solidFill>
                  <a:schemeClr val="tx1"/>
                </a:solidFill>
                <a:latin typeface="Calibri" panose="020F0502020204030204" pitchFamily="34" charset="0"/>
                <a:ea typeface="ＭＳ Ｐゴシック" pitchFamily="-105" charset="-128"/>
                <a:cs typeface="Calibri" panose="020F0502020204030204" pitchFamily="34" charset="0"/>
              </a:rPr>
              <a:t>victim </a:t>
            </a:r>
            <a:r>
              <a:rPr lang="en-US" altLang="en-US" sz="2000" dirty="0" smtClean="0">
                <a:solidFill>
                  <a:schemeClr val="tx1"/>
                </a:solidFill>
                <a:latin typeface="Calibri" panose="020F0502020204030204" pitchFamily="34" charset="0"/>
                <a:ea typeface="ＭＳ Ｐゴシック" pitchFamily="-105" charset="-128"/>
                <a:cs typeface="Calibri" panose="020F0502020204030204" pitchFamily="34" charset="0"/>
              </a:rPr>
              <a:t>trees with rings from </a:t>
            </a:r>
            <a:r>
              <a:rPr lang="en-US" altLang="en-US" sz="2000" b="1" dirty="0" smtClean="0">
                <a:solidFill>
                  <a:schemeClr val="tx1"/>
                </a:solidFill>
                <a:latin typeface="Calibri" panose="020F0502020204030204" pitchFamily="34" charset="0"/>
                <a:ea typeface="ＭＳ Ｐゴシック" pitchFamily="-105" charset="-128"/>
                <a:cs typeface="Calibri" panose="020F0502020204030204" pitchFamily="34" charset="0"/>
              </a:rPr>
              <a:t>witness</a:t>
            </a:r>
            <a:r>
              <a:rPr lang="en-US" altLang="en-US" sz="2000" dirty="0" smtClean="0">
                <a:solidFill>
                  <a:schemeClr val="tx1"/>
                </a:solidFill>
                <a:latin typeface="Calibri" panose="020F0502020204030204" pitchFamily="34" charset="0"/>
                <a:ea typeface="ＭＳ Ｐゴシック" pitchFamily="-105" charset="-128"/>
                <a:cs typeface="Calibri" panose="020F0502020204030204" pitchFamily="34" charset="0"/>
              </a:rPr>
              <a:t> trees on higher ground.  Result: Trees killed between fall 1699 and spring 1700.</a:t>
            </a:r>
          </a:p>
        </p:txBody>
      </p:sp>
      <p:pic>
        <p:nvPicPr>
          <p:cNvPr id="43012" name="Picture 4" descr="Tsunami - 11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1600200"/>
            <a:ext cx="4483100" cy="3362325"/>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1022981" name="Picture 5" descr="Tsunami - 116"/>
          <p:cNvPicPr>
            <a:picLocks noChangeAspect="1" noChangeArrowheads="1"/>
          </p:cNvPicPr>
          <p:nvPr/>
        </p:nvPicPr>
        <p:blipFill>
          <a:blip r:embed="rId4" cstate="email">
            <a:clrChange>
              <a:clrFrom>
                <a:srgbClr val="FFFFFE"/>
              </a:clrFrom>
              <a:clrTo>
                <a:srgbClr val="FFFFFE">
                  <a:alpha val="0"/>
                </a:srgbClr>
              </a:clrTo>
            </a:clrChange>
            <a:extLst>
              <a:ext uri="{28A0092B-C50C-407E-A947-70E740481C1C}">
                <a14:useLocalDpi xmlns:a14="http://schemas.microsoft.com/office/drawing/2010/main"/>
              </a:ext>
            </a:extLst>
          </a:blip>
          <a:srcRect/>
          <a:stretch>
            <a:fillRect/>
          </a:stretch>
        </p:blipFill>
        <p:spPr bwMode="auto">
          <a:xfrm>
            <a:off x="5410200" y="1600200"/>
            <a:ext cx="3056567" cy="3390900"/>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25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022981"/>
                                        </p:tgtEl>
                                        <p:attrNameLst>
                                          <p:attrName>style.visibility</p:attrName>
                                        </p:attrNameLst>
                                      </p:cBhvr>
                                      <p:to>
                                        <p:strVal val="visible"/>
                                      </p:to>
                                    </p:set>
                                    <p:animEffect transition="in" filter="box(out)">
                                      <p:cBhvr>
                                        <p:cTn id="7" dur="500"/>
                                        <p:tgtEl>
                                          <p:spTgt spid="1022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822385"/>
            <a:ext cx="5638800" cy="5078313"/>
          </a:xfrm>
          <a:prstGeom prst="rect">
            <a:avLst/>
          </a:prstGeom>
        </p:spPr>
        <p:txBody>
          <a:bodyPr wrap="square">
            <a:spAutoFit/>
          </a:bodyPr>
          <a:lstStyle/>
          <a:p>
            <a:pPr>
              <a:lnSpc>
                <a:spcPct val="150000"/>
              </a:lnSpc>
            </a:pPr>
            <a:r>
              <a:rPr lang="en-US" sz="2400" dirty="0" smtClean="0"/>
              <a:t>1950s “The</a:t>
            </a:r>
            <a:r>
              <a:rPr lang="en-US" sz="2400" dirty="0"/>
              <a:t>” scientific method</a:t>
            </a:r>
          </a:p>
          <a:p>
            <a:pPr>
              <a:lnSpc>
                <a:spcPct val="150000"/>
              </a:lnSpc>
            </a:pPr>
            <a:r>
              <a:rPr lang="en-US" sz="2400" dirty="0" smtClean="0"/>
              <a:t>1960s The </a:t>
            </a:r>
            <a:r>
              <a:rPr lang="en-US" sz="2400" dirty="0"/>
              <a:t>processes of </a:t>
            </a:r>
            <a:r>
              <a:rPr lang="en-US" sz="2400" dirty="0" smtClean="0"/>
              <a:t>science</a:t>
            </a:r>
            <a:endParaRPr lang="en-US" sz="2400" dirty="0"/>
          </a:p>
          <a:p>
            <a:pPr>
              <a:lnSpc>
                <a:spcPct val="150000"/>
              </a:lnSpc>
            </a:pPr>
            <a:r>
              <a:rPr lang="en-US" sz="2400" dirty="0" smtClean="0"/>
              <a:t>1970s Scientific </a:t>
            </a:r>
            <a:r>
              <a:rPr lang="en-US" sz="2400" dirty="0"/>
              <a:t>inquiry </a:t>
            </a:r>
            <a:r>
              <a:rPr lang="en-US" sz="2400" dirty="0" smtClean="0"/>
              <a:t>skills</a:t>
            </a:r>
            <a:endParaRPr lang="en-US" sz="2400" dirty="0"/>
          </a:p>
          <a:p>
            <a:pPr>
              <a:lnSpc>
                <a:spcPct val="150000"/>
              </a:lnSpc>
            </a:pPr>
            <a:r>
              <a:rPr lang="en-US" sz="2400" dirty="0" smtClean="0"/>
              <a:t>1980s </a:t>
            </a:r>
            <a:r>
              <a:rPr lang="en-US" sz="2400" dirty="0"/>
              <a:t>Common themes &amp; habits of </a:t>
            </a:r>
            <a:r>
              <a:rPr lang="en-US" sz="2400" dirty="0" smtClean="0"/>
              <a:t>mind</a:t>
            </a:r>
            <a:endParaRPr lang="en-US" sz="2400" dirty="0"/>
          </a:p>
          <a:p>
            <a:pPr>
              <a:lnSpc>
                <a:spcPct val="150000"/>
              </a:lnSpc>
            </a:pPr>
            <a:r>
              <a:rPr lang="en-US" sz="2400" dirty="0" smtClean="0"/>
              <a:t>1990s </a:t>
            </a:r>
            <a:r>
              <a:rPr lang="en-US" sz="2400" dirty="0"/>
              <a:t>The nature of </a:t>
            </a:r>
            <a:r>
              <a:rPr lang="en-US" sz="2400" dirty="0" smtClean="0"/>
              <a:t>science</a:t>
            </a:r>
          </a:p>
          <a:p>
            <a:pPr>
              <a:lnSpc>
                <a:spcPct val="150000"/>
              </a:lnSpc>
            </a:pPr>
            <a:r>
              <a:rPr lang="en-US" sz="2400" dirty="0" smtClean="0"/>
              <a:t>2000s The </a:t>
            </a:r>
            <a:r>
              <a:rPr lang="en-US" sz="2400" dirty="0"/>
              <a:t>culture of science</a:t>
            </a:r>
          </a:p>
          <a:p>
            <a:pPr>
              <a:lnSpc>
                <a:spcPct val="150000"/>
              </a:lnSpc>
            </a:pPr>
            <a:r>
              <a:rPr lang="en-US" sz="2400" dirty="0" smtClean="0"/>
              <a:t>2010s Scientific &amp; Engineering practices</a:t>
            </a:r>
            <a:endParaRPr lang="en-US" sz="2400" dirty="0"/>
          </a:p>
          <a:p>
            <a:pPr>
              <a:lnSpc>
                <a:spcPct val="150000"/>
              </a:lnSpc>
            </a:pPr>
            <a:r>
              <a:rPr lang="en-US" sz="2400" dirty="0" smtClean="0"/>
              <a:t>2010s Crosscutting concepts</a:t>
            </a:r>
          </a:p>
          <a:p>
            <a:pPr>
              <a:lnSpc>
                <a:spcPct val="150000"/>
              </a:lnSpc>
            </a:pPr>
            <a:r>
              <a:rPr lang="en-US" sz="2400" dirty="0" smtClean="0"/>
              <a:t>2010s Disciplinary core Ideas</a:t>
            </a:r>
            <a:endParaRPr lang="en-US" sz="2400" dirty="0"/>
          </a:p>
        </p:txBody>
      </p:sp>
    </p:spTree>
    <p:extLst>
      <p:ext uri="{BB962C8B-B14F-4D97-AF65-F5344CB8AC3E}">
        <p14:creationId xmlns:p14="http://schemas.microsoft.com/office/powerpoint/2010/main" val="221125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ctrTitle"/>
          </p:nvPr>
        </p:nvSpPr>
        <p:spPr>
          <a:xfrm>
            <a:off x="990600" y="914400"/>
            <a:ext cx="7315200" cy="1143000"/>
          </a:xfrm>
        </p:spPr>
        <p:txBody>
          <a:bodyPr/>
          <a:lstStyle/>
          <a:p>
            <a:pPr eaLnBrk="1" hangingPunct="1"/>
            <a:r>
              <a:rPr lang="en-US" altLang="en-US" sz="4400" dirty="0" smtClean="0">
                <a:ea typeface="ＭＳ Ｐゴシック" pitchFamily="-105" charset="-128"/>
              </a:rPr>
              <a:t>Japanese Tsunami Records</a:t>
            </a:r>
          </a:p>
        </p:txBody>
      </p:sp>
      <p:sp>
        <p:nvSpPr>
          <p:cNvPr id="45059" name="Rectangle 1027"/>
          <p:cNvSpPr>
            <a:spLocks noGrp="1" noChangeArrowheads="1"/>
          </p:cNvSpPr>
          <p:nvPr>
            <p:ph type="subTitle" idx="1"/>
          </p:nvPr>
        </p:nvSpPr>
        <p:spPr>
          <a:xfrm>
            <a:off x="457200" y="4267200"/>
            <a:ext cx="8686800" cy="1447800"/>
          </a:xfrm>
        </p:spPr>
        <p:txBody>
          <a:bodyPr/>
          <a:lstStyle/>
          <a:p>
            <a:pPr eaLnBrk="1" hangingPunct="1">
              <a:lnSpc>
                <a:spcPct val="120000"/>
              </a:lnSpc>
            </a:pPr>
            <a:r>
              <a:rPr lang="en-US" altLang="en-US" sz="2400" smtClean="0">
                <a:solidFill>
                  <a:srgbClr val="FFFFFF"/>
                </a:solidFill>
                <a:ea typeface="ＭＳ Ｐゴシック" pitchFamily="-105" charset="-128"/>
              </a:rPr>
              <a:t>Japanese written records of an “Orphan Tsunami” </a:t>
            </a:r>
            <a:br>
              <a:rPr lang="en-US" altLang="en-US" sz="2400" smtClean="0">
                <a:solidFill>
                  <a:srgbClr val="FFFFFF"/>
                </a:solidFill>
                <a:ea typeface="ＭＳ Ｐゴシック" pitchFamily="-105" charset="-128"/>
              </a:rPr>
            </a:br>
            <a:r>
              <a:rPr lang="en-US" altLang="en-US" sz="2400" smtClean="0">
                <a:solidFill>
                  <a:srgbClr val="FFFFFF"/>
                </a:solidFill>
                <a:ea typeface="ＭＳ Ｐゴシック" pitchFamily="-105" charset="-128"/>
              </a:rPr>
              <a:t>(tsunami without parent earthquake) in January of 1700 produced by great earthquake on Cascadia subduction zone.</a:t>
            </a:r>
          </a:p>
        </p:txBody>
      </p:sp>
      <p:pic>
        <p:nvPicPr>
          <p:cNvPr id="45060" name="Picture 102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2600" y="2209800"/>
            <a:ext cx="5638800"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115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457200" y="152400"/>
            <a:ext cx="8534400" cy="762000"/>
          </a:xfrm>
        </p:spPr>
        <p:txBody>
          <a:bodyPr>
            <a:normAutofit/>
          </a:bodyPr>
          <a:lstStyle/>
          <a:p>
            <a:pPr eaLnBrk="1" hangingPunct="1"/>
            <a:r>
              <a:rPr lang="en-US" altLang="en-US" sz="3200" dirty="0" smtClean="0">
                <a:latin typeface="Calibri" panose="020F0502020204030204" pitchFamily="34" charset="0"/>
                <a:ea typeface="ＭＳ Ｐゴシック" pitchFamily="-105" charset="-128"/>
                <a:cs typeface="Calibri" panose="020F0502020204030204" pitchFamily="34" charset="0"/>
              </a:rPr>
              <a:t>Native American Oral Histories</a:t>
            </a:r>
          </a:p>
        </p:txBody>
      </p:sp>
      <p:sp>
        <p:nvSpPr>
          <p:cNvPr id="69635" name="Rectangle 3"/>
          <p:cNvSpPr>
            <a:spLocks noGrp="1" noChangeArrowheads="1"/>
          </p:cNvSpPr>
          <p:nvPr>
            <p:ph type="subTitle" idx="1"/>
          </p:nvPr>
        </p:nvSpPr>
        <p:spPr>
          <a:xfrm>
            <a:off x="685800" y="4489450"/>
            <a:ext cx="4876800" cy="1371600"/>
          </a:xfrm>
        </p:spPr>
        <p:txBody>
          <a:bodyPr>
            <a:normAutofit/>
          </a:bodyPr>
          <a:lstStyle/>
          <a:p>
            <a:pPr algn="l" eaLnBrk="1" hangingPunct="1"/>
            <a:r>
              <a:rPr lang="en-US" altLang="en-US" sz="2400" dirty="0" smtClean="0">
                <a:solidFill>
                  <a:schemeClr val="tx1"/>
                </a:solidFill>
                <a:latin typeface="Calibri" panose="020F0502020204030204" pitchFamily="34" charset="0"/>
                <a:ea typeface="ＭＳ Ｐゴシック" pitchFamily="-105" charset="-128"/>
                <a:cs typeface="Calibri" panose="020F0502020204030204" pitchFamily="34" charset="0"/>
              </a:rPr>
              <a:t>Oral histories tell of </a:t>
            </a:r>
            <a:br>
              <a:rPr lang="en-US" altLang="en-US" sz="2400" dirty="0" smtClean="0">
                <a:solidFill>
                  <a:schemeClr val="tx1"/>
                </a:solidFill>
                <a:latin typeface="Calibri" panose="020F0502020204030204" pitchFamily="34" charset="0"/>
                <a:ea typeface="ＭＳ Ｐゴシック" pitchFamily="-105" charset="-128"/>
                <a:cs typeface="Calibri" panose="020F0502020204030204" pitchFamily="34" charset="0"/>
              </a:rPr>
            </a:br>
            <a:r>
              <a:rPr lang="en-US" altLang="en-US" sz="2400" dirty="0" smtClean="0">
                <a:solidFill>
                  <a:schemeClr val="tx1"/>
                </a:solidFill>
                <a:latin typeface="Calibri" panose="020F0502020204030204" pitchFamily="34" charset="0"/>
                <a:ea typeface="ＭＳ Ｐゴシック" pitchFamily="-105" charset="-128"/>
                <a:cs typeface="Calibri" panose="020F0502020204030204" pitchFamily="34" charset="0"/>
              </a:rPr>
              <a:t>“a great wave that arrived in the night and put the canoes in the trees …”</a:t>
            </a:r>
          </a:p>
        </p:txBody>
      </p:sp>
      <p:pic>
        <p:nvPicPr>
          <p:cNvPr id="69636" name="Picture 4" descr="Thunderbird"/>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762000" y="1219200"/>
            <a:ext cx="4343400" cy="2971800"/>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69637" name="Picture 5" descr="Mask"/>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5803900" y="1219200"/>
            <a:ext cx="2882900" cy="4641850"/>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65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66800" y="1"/>
            <a:ext cx="7010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670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43000" y="1689100"/>
            <a:ext cx="6858000" cy="257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19200" y="990600"/>
            <a:ext cx="2187843" cy="553998"/>
          </a:xfrm>
          <a:prstGeom prst="rect">
            <a:avLst/>
          </a:prstGeom>
          <a:noFill/>
        </p:spPr>
        <p:txBody>
          <a:bodyPr wrap="none" rtlCol="0">
            <a:spAutoFit/>
          </a:bodyPr>
          <a:lstStyle/>
          <a:p>
            <a:pPr>
              <a:buNone/>
            </a:pPr>
            <a:r>
              <a:rPr lang="en-US" dirty="0" err="1" smtClean="0">
                <a:latin typeface="+mn-lt"/>
              </a:rPr>
              <a:t>Tōhoku</a:t>
            </a:r>
            <a:r>
              <a:rPr lang="en-US" dirty="0" smtClean="0">
                <a:latin typeface="+mn-lt"/>
              </a:rPr>
              <a:t> </a:t>
            </a:r>
            <a:r>
              <a:rPr lang="en-US" dirty="0" smtClean="0">
                <a:latin typeface="Calibri" panose="020F0502020204030204" pitchFamily="34" charset="0"/>
              </a:rPr>
              <a:t>2011</a:t>
            </a:r>
            <a:endParaRPr lang="en-US" dirty="0">
              <a:latin typeface="Calibri" panose="020F0502020204030204" pitchFamily="34" charset="0"/>
            </a:endParaRPr>
          </a:p>
        </p:txBody>
      </p:sp>
      <p:sp>
        <p:nvSpPr>
          <p:cNvPr id="5" name="TextBox 4"/>
          <p:cNvSpPr txBox="1"/>
          <p:nvPr/>
        </p:nvSpPr>
        <p:spPr>
          <a:xfrm>
            <a:off x="5651500" y="1013599"/>
            <a:ext cx="2375971" cy="553998"/>
          </a:xfrm>
          <a:prstGeom prst="rect">
            <a:avLst/>
          </a:prstGeom>
          <a:noFill/>
        </p:spPr>
        <p:txBody>
          <a:bodyPr wrap="none" rtlCol="0">
            <a:spAutoFit/>
          </a:bodyPr>
          <a:lstStyle/>
          <a:p>
            <a:pPr>
              <a:buNone/>
            </a:pPr>
            <a:r>
              <a:rPr lang="en-US" dirty="0" smtClean="0">
                <a:latin typeface="Calibri" panose="020F0502020204030204" pitchFamily="34" charset="0"/>
              </a:rPr>
              <a:t>Cascadia 20??</a:t>
            </a:r>
            <a:endParaRPr lang="en-US" dirty="0">
              <a:latin typeface="Calibri" panose="020F0502020204030204" pitchFamily="34" charset="0"/>
            </a:endParaRPr>
          </a:p>
        </p:txBody>
      </p:sp>
      <p:sp>
        <p:nvSpPr>
          <p:cNvPr id="2" name="TextBox 1"/>
          <p:cNvSpPr txBox="1"/>
          <p:nvPr/>
        </p:nvSpPr>
        <p:spPr>
          <a:xfrm>
            <a:off x="1219200" y="4699337"/>
            <a:ext cx="6808271" cy="1015663"/>
          </a:xfrm>
          <a:prstGeom prst="rect">
            <a:avLst/>
          </a:prstGeom>
          <a:noFill/>
        </p:spPr>
        <p:txBody>
          <a:bodyPr wrap="square" rtlCol="0">
            <a:spAutoFit/>
          </a:bodyPr>
          <a:lstStyle/>
          <a:p>
            <a:r>
              <a:rPr lang="en-US" sz="2000" dirty="0" smtClean="0"/>
              <a:t>Interpretation of Ghost Forests and tsunami risk  based on thinking thoughts about common cause, time as a referee, and modern analogues. </a:t>
            </a:r>
            <a:endParaRPr lang="en-US" sz="2000" dirty="0"/>
          </a:p>
        </p:txBody>
      </p:sp>
    </p:spTree>
    <p:extLst>
      <p:ext uri="{BB962C8B-B14F-4D97-AF65-F5344CB8AC3E}">
        <p14:creationId xmlns:p14="http://schemas.microsoft.com/office/powerpoint/2010/main" val="37314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5000" y="5750"/>
            <a:ext cx="5320320" cy="685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548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9546" y="685800"/>
            <a:ext cx="7292454" cy="2554545"/>
          </a:xfrm>
          <a:prstGeom prst="rect">
            <a:avLst/>
          </a:prstGeom>
        </p:spPr>
        <p:txBody>
          <a:bodyPr wrap="square">
            <a:spAutoFit/>
          </a:bodyPr>
          <a:lstStyle/>
          <a:p>
            <a:r>
              <a:rPr lang="en-US" sz="3200" dirty="0" smtClean="0"/>
              <a:t>The </a:t>
            </a:r>
            <a:r>
              <a:rPr lang="en-US" sz="3200" dirty="0"/>
              <a:t>earth is a text to interpret in a Hermeneutic </a:t>
            </a:r>
            <a:r>
              <a:rPr lang="en-US" sz="3200" dirty="0" smtClean="0"/>
              <a:t>fashion: context controls the interpretation of the parts; the parts contribute to the understanding of the whole. </a:t>
            </a:r>
            <a:endParaRPr lang="en-US" sz="3200" dirty="0"/>
          </a:p>
        </p:txBody>
      </p:sp>
      <p:pic>
        <p:nvPicPr>
          <p:cNvPr id="3" name="Picture 2" descr="D:\TOTLE Maps &amp; Images\20050808_001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76600" y="2895600"/>
            <a:ext cx="4438812" cy="3329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96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 y="-11824"/>
            <a:ext cx="8991601" cy="6869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092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 y="1"/>
            <a:ext cx="866775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897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9546" y="2351782"/>
            <a:ext cx="7292454" cy="1200329"/>
          </a:xfrm>
          <a:prstGeom prst="rect">
            <a:avLst/>
          </a:prstGeom>
        </p:spPr>
        <p:txBody>
          <a:bodyPr wrap="square">
            <a:spAutoFit/>
          </a:bodyPr>
          <a:lstStyle/>
          <a:p>
            <a:r>
              <a:rPr lang="en-US" sz="2400" dirty="0" smtClean="0"/>
              <a:t>Phenomena of interest have features contingent upon their histories. Category boundaries are “necessarily ambiguous.”</a:t>
            </a:r>
            <a:endParaRPr lang="en-US" sz="2400" dirty="0"/>
          </a:p>
        </p:txBody>
      </p:sp>
    </p:spTree>
    <p:extLst>
      <p:ext uri="{BB962C8B-B14F-4D97-AF65-F5344CB8AC3E}">
        <p14:creationId xmlns:p14="http://schemas.microsoft.com/office/powerpoint/2010/main" val="200405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3415" y="1752600"/>
            <a:ext cx="7696200" cy="1200329"/>
          </a:xfrm>
          <a:prstGeom prst="rect">
            <a:avLst/>
          </a:prstGeom>
          <a:noFill/>
        </p:spPr>
        <p:txBody>
          <a:bodyPr wrap="square" rtlCol="0">
            <a:spAutoFit/>
          </a:bodyPr>
          <a:lstStyle/>
          <a:p>
            <a:r>
              <a:rPr lang="en-US" sz="2400" dirty="0" smtClean="0"/>
              <a:t>Thinking geologic thoughts responds to the challenge of scale, the complexity of earth systems, and the historical nature of the phenomena of interest. </a:t>
            </a:r>
          </a:p>
        </p:txBody>
      </p:sp>
    </p:spTree>
    <p:extLst>
      <p:ext uri="{BB962C8B-B14F-4D97-AF65-F5344CB8AC3E}">
        <p14:creationId xmlns:p14="http://schemas.microsoft.com/office/powerpoint/2010/main" val="104874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676400"/>
            <a:ext cx="6629400" cy="3416320"/>
          </a:xfrm>
          <a:prstGeom prst="rect">
            <a:avLst/>
          </a:prstGeom>
        </p:spPr>
        <p:txBody>
          <a:bodyPr wrap="square">
            <a:spAutoFit/>
          </a:bodyPr>
          <a:lstStyle/>
          <a:p>
            <a:r>
              <a:rPr lang="en-US" sz="2400" dirty="0" smtClean="0"/>
              <a:t>Each </a:t>
            </a:r>
            <a:r>
              <a:rPr lang="en-US" sz="2400" dirty="0"/>
              <a:t>epoch of reform in science education </a:t>
            </a:r>
            <a:r>
              <a:rPr lang="en-US" sz="2400" dirty="0" smtClean="0"/>
              <a:t>tends to recycle </a:t>
            </a:r>
            <a:r>
              <a:rPr lang="en-US" sz="2400" dirty="0"/>
              <a:t>the steps and language of </a:t>
            </a:r>
            <a:r>
              <a:rPr lang="en-US" sz="2400" dirty="0" smtClean="0"/>
              <a:t>“the” scientific method.</a:t>
            </a:r>
          </a:p>
          <a:p>
            <a:endParaRPr lang="en-US" sz="2400" dirty="0"/>
          </a:p>
          <a:p>
            <a:r>
              <a:rPr lang="en-US" sz="2400" dirty="0" smtClean="0"/>
              <a:t>Even </a:t>
            </a:r>
            <a:r>
              <a:rPr lang="en-US" sz="2400" dirty="0"/>
              <a:t>calls to teach the nature and culture of science </a:t>
            </a:r>
            <a:r>
              <a:rPr lang="en-US" sz="2400" dirty="0" smtClean="0"/>
              <a:t>all too often dwell upon the </a:t>
            </a:r>
            <a:r>
              <a:rPr lang="en-US" sz="2400" dirty="0"/>
              <a:t>imagery of science as </a:t>
            </a:r>
            <a:r>
              <a:rPr lang="en-US" sz="2400" dirty="0" smtClean="0"/>
              <a:t>a small set of generic processes.</a:t>
            </a:r>
          </a:p>
          <a:p>
            <a:endParaRPr lang="en-US" sz="2400" dirty="0"/>
          </a:p>
          <a:p>
            <a:r>
              <a:rPr lang="en-US" sz="2400" dirty="0" smtClean="0"/>
              <a:t>. . . </a:t>
            </a:r>
            <a:r>
              <a:rPr lang="en-US" sz="2400" dirty="0"/>
              <a:t>s</a:t>
            </a:r>
            <a:r>
              <a:rPr lang="en-US" sz="2400" dirty="0" smtClean="0"/>
              <a:t>ometimes in a circular fashion:</a:t>
            </a:r>
            <a:endParaRPr lang="en-US" sz="2400" dirty="0"/>
          </a:p>
        </p:txBody>
      </p:sp>
    </p:spTree>
    <p:extLst>
      <p:ext uri="{BB962C8B-B14F-4D97-AF65-F5344CB8AC3E}">
        <p14:creationId xmlns:p14="http://schemas.microsoft.com/office/powerpoint/2010/main" val="402584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143000"/>
            <a:ext cx="7315200" cy="3539430"/>
          </a:xfrm>
          <a:prstGeom prst="rect">
            <a:avLst/>
          </a:prstGeom>
          <a:noFill/>
        </p:spPr>
        <p:txBody>
          <a:bodyPr wrap="square" rtlCol="0">
            <a:spAutoFit/>
          </a:bodyPr>
          <a:lstStyle/>
          <a:p>
            <a:r>
              <a:rPr lang="en-US" sz="3200" dirty="0" smtClean="0"/>
              <a:t>Thinking geologic thoughts stands as an example of what the quest for unity among the sciences obscures:</a:t>
            </a:r>
          </a:p>
          <a:p>
            <a:endParaRPr lang="en-US" sz="3200" dirty="0"/>
          </a:p>
          <a:p>
            <a:pPr algn="r"/>
            <a:r>
              <a:rPr lang="en-US" sz="3200" i="1" dirty="0" smtClean="0"/>
              <a:t>the dependence of inquiry upon conceptualization serving an explicit purpose within a valued context.</a:t>
            </a:r>
            <a:endParaRPr lang="en-US" sz="3200" i="1" dirty="0"/>
          </a:p>
        </p:txBody>
      </p:sp>
      <p:pic>
        <p:nvPicPr>
          <p:cNvPr id="3" name="Picture 4" descr="http://www.doctormacro.com/Images/Laurel%20and%20Hardy/Annex/Annex%20-%20Laurel%20&amp;%20Hardy_02.jpg">
            <a:hlinkClick r:id="rId2" action="ppaction://hlinksldjump"/>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5486400"/>
            <a:ext cx="1711048" cy="115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58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226590"/>
            <a:ext cx="7162800" cy="1200329"/>
          </a:xfrm>
          <a:prstGeom prst="rect">
            <a:avLst/>
          </a:prstGeom>
        </p:spPr>
        <p:txBody>
          <a:bodyPr wrap="square">
            <a:spAutoFit/>
          </a:bodyPr>
          <a:lstStyle/>
          <a:p>
            <a:r>
              <a:rPr lang="en-US" sz="2400" dirty="0" smtClean="0"/>
              <a:t>. . . as demonstrated by concept mapping  several  principles for thinking geologic thoughts adapted to </a:t>
            </a:r>
            <a:r>
              <a:rPr lang="en-US" sz="2400" i="1" dirty="0" smtClean="0"/>
              <a:t>interpreting traces of past events.</a:t>
            </a:r>
          </a:p>
        </p:txBody>
      </p:sp>
    </p:spTree>
    <p:extLst>
      <p:ext uri="{BB962C8B-B14F-4D97-AF65-F5344CB8AC3E}">
        <p14:creationId xmlns:p14="http://schemas.microsoft.com/office/powerpoint/2010/main" val="15882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ip\Desktop\GeoThought\03 Distinctive Challenge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304800"/>
            <a:ext cx="87630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69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228600"/>
            <a:ext cx="8991600" cy="6477000"/>
          </a:xfrm>
          <a:prstGeom prst="rect">
            <a:avLst/>
          </a:prstGeom>
        </p:spPr>
      </p:pic>
    </p:spTree>
    <p:extLst>
      <p:ext uri="{BB962C8B-B14F-4D97-AF65-F5344CB8AC3E}">
        <p14:creationId xmlns:p14="http://schemas.microsoft.com/office/powerpoint/2010/main" val="313722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ip\Desktop\Rattlesnake Arch.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04823" y="4935937"/>
            <a:ext cx="184731" cy="1015663"/>
          </a:xfrm>
          <a:prstGeom prst="rect">
            <a:avLst/>
          </a:prstGeom>
          <a:noFill/>
        </p:spPr>
        <p:txBody>
          <a:bodyPr wrap="none" rtlCol="0">
            <a:spAutoFit/>
          </a:bodyPr>
          <a:lstStyle/>
          <a:p>
            <a:endParaRPr lang="en-US" sz="6000" b="1" dirty="0"/>
          </a:p>
        </p:txBody>
      </p:sp>
      <p:sp>
        <p:nvSpPr>
          <p:cNvPr id="4" name="TextBox 3"/>
          <p:cNvSpPr txBox="1"/>
          <p:nvPr/>
        </p:nvSpPr>
        <p:spPr>
          <a:xfrm>
            <a:off x="338636" y="328196"/>
            <a:ext cx="8310801" cy="954107"/>
          </a:xfrm>
          <a:prstGeom prst="rect">
            <a:avLst/>
          </a:prstGeom>
          <a:noFill/>
        </p:spPr>
        <p:txBody>
          <a:bodyPr wrap="none" rtlCol="0">
            <a:spAutoFit/>
          </a:bodyPr>
          <a:lstStyle/>
          <a:p>
            <a:r>
              <a:rPr lang="en-US" sz="2800" b="1" dirty="0">
                <a:solidFill>
                  <a:schemeClr val="bg1"/>
                </a:solidFill>
              </a:rPr>
              <a:t>Thinking geologic </a:t>
            </a:r>
            <a:r>
              <a:rPr lang="en-US" sz="2800" b="1" dirty="0" smtClean="0">
                <a:solidFill>
                  <a:schemeClr val="bg1"/>
                </a:solidFill>
              </a:rPr>
              <a:t>thoughts results in deep respect for </a:t>
            </a:r>
          </a:p>
          <a:p>
            <a:r>
              <a:rPr lang="en-US" sz="2800" b="1" dirty="0" smtClean="0">
                <a:solidFill>
                  <a:schemeClr val="bg1"/>
                </a:solidFill>
              </a:rPr>
              <a:t>the present moment . . .</a:t>
            </a:r>
            <a:endParaRPr lang="en-US" sz="2800" b="1" dirty="0">
              <a:solidFill>
                <a:schemeClr val="bg1"/>
              </a:solidFill>
            </a:endParaRPr>
          </a:p>
        </p:txBody>
      </p:sp>
    </p:spTree>
    <p:extLst>
      <p:ext uri="{BB962C8B-B14F-4D97-AF65-F5344CB8AC3E}">
        <p14:creationId xmlns:p14="http://schemas.microsoft.com/office/powerpoint/2010/main" val="180852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C:\Users\Kip\Desktop\Beijing 2015\BNU 2015 Images\187_1003705_americas_dxm.July-6-2015pn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8833" y="228600"/>
            <a:ext cx="6548967" cy="6477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381000"/>
            <a:ext cx="3886200" cy="1384995"/>
          </a:xfrm>
          <a:prstGeom prst="rect">
            <a:avLst/>
          </a:prstGeom>
          <a:noFill/>
        </p:spPr>
        <p:txBody>
          <a:bodyPr wrap="square" rtlCol="0">
            <a:spAutoFit/>
          </a:bodyPr>
          <a:lstStyle/>
          <a:p>
            <a:r>
              <a:rPr lang="en-US" sz="2800" b="1" dirty="0">
                <a:solidFill>
                  <a:schemeClr val="bg1"/>
                </a:solidFill>
              </a:rPr>
              <a:t>a</a:t>
            </a:r>
            <a:r>
              <a:rPr lang="en-US" sz="2800" b="1" dirty="0" smtClean="0">
                <a:solidFill>
                  <a:schemeClr val="bg1"/>
                </a:solidFill>
              </a:rPr>
              <a:t>nd informs the exercise of  responsibility for the</a:t>
            </a:r>
          </a:p>
          <a:p>
            <a:r>
              <a:rPr lang="en-US" sz="2800" b="1" dirty="0">
                <a:solidFill>
                  <a:schemeClr val="bg1"/>
                </a:solidFill>
              </a:rPr>
              <a:t>f</a:t>
            </a:r>
            <a:r>
              <a:rPr lang="en-US" sz="2800" b="1" dirty="0" smtClean="0">
                <a:solidFill>
                  <a:schemeClr val="bg1"/>
                </a:solidFill>
              </a:rPr>
              <a:t>uture of the Earth.</a:t>
            </a:r>
            <a:endParaRPr lang="en-US" sz="2800" b="1" dirty="0">
              <a:solidFill>
                <a:schemeClr val="bg1"/>
              </a:solidFill>
            </a:endParaRPr>
          </a:p>
        </p:txBody>
      </p:sp>
    </p:spTree>
    <p:extLst>
      <p:ext uri="{BB962C8B-B14F-4D97-AF65-F5344CB8AC3E}">
        <p14:creationId xmlns:p14="http://schemas.microsoft.com/office/powerpoint/2010/main" val="322098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630269"/>
            <a:ext cx="6705600" cy="646331"/>
          </a:xfrm>
          <a:prstGeom prst="rect">
            <a:avLst/>
          </a:prstGeom>
        </p:spPr>
        <p:txBody>
          <a:bodyPr wrap="square">
            <a:spAutoFit/>
          </a:bodyPr>
          <a:lstStyle/>
          <a:p>
            <a:pPr algn="ctr"/>
            <a:r>
              <a:rPr lang="en-US" sz="3600" b="1" dirty="0" smtClean="0"/>
              <a:t>Conclusion</a:t>
            </a:r>
          </a:p>
        </p:txBody>
      </p:sp>
    </p:spTree>
    <p:extLst>
      <p:ext uri="{BB962C8B-B14F-4D97-AF65-F5344CB8AC3E}">
        <p14:creationId xmlns:p14="http://schemas.microsoft.com/office/powerpoint/2010/main" val="189210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762000"/>
            <a:ext cx="7924800" cy="1938992"/>
          </a:xfrm>
          <a:prstGeom prst="rect">
            <a:avLst/>
          </a:prstGeom>
          <a:noFill/>
        </p:spPr>
        <p:txBody>
          <a:bodyPr wrap="square" rtlCol="0">
            <a:spAutoFit/>
          </a:bodyPr>
          <a:lstStyle/>
          <a:p>
            <a:r>
              <a:rPr lang="en-US" sz="2400" dirty="0" smtClean="0"/>
              <a:t>Science </a:t>
            </a:r>
            <a:r>
              <a:rPr lang="en-US" sz="2400" dirty="0"/>
              <a:t>education has yet to embody, in a robust fashion, the pluralist conception of the sciences </a:t>
            </a:r>
            <a:r>
              <a:rPr lang="en-US" sz="2400" dirty="0" smtClean="0"/>
              <a:t>(i.e., </a:t>
            </a:r>
            <a:r>
              <a:rPr lang="en-US" sz="2400" dirty="0" err="1" smtClean="0"/>
              <a:t>Toulmin’s</a:t>
            </a:r>
            <a:r>
              <a:rPr lang="en-US" sz="2400" dirty="0" smtClean="0"/>
              <a:t> </a:t>
            </a:r>
            <a:r>
              <a:rPr lang="en-US" sz="2400" i="1" dirty="0" err="1" smtClean="0"/>
              <a:t>Cosmopolis</a:t>
            </a:r>
            <a:r>
              <a:rPr lang="en-US" sz="2400" dirty="0" smtClean="0"/>
              <a:t>) and </a:t>
            </a:r>
            <a:r>
              <a:rPr lang="en-US" sz="2400" dirty="0"/>
              <a:t>find within the diversity of the </a:t>
            </a:r>
            <a:r>
              <a:rPr lang="en-US" sz="2400" dirty="0" smtClean="0"/>
              <a:t>sciences </a:t>
            </a:r>
            <a:r>
              <a:rPr lang="en-US" sz="2400" dirty="0"/>
              <a:t>a notion of science that subordinates it the needs of citizens and </a:t>
            </a:r>
            <a:r>
              <a:rPr lang="en-US" sz="2400" dirty="0" smtClean="0"/>
              <a:t>communities (i.e., </a:t>
            </a:r>
            <a:r>
              <a:rPr lang="en-US" sz="2400" dirty="0" err="1" smtClean="0"/>
              <a:t>Feyeraband’s</a:t>
            </a:r>
            <a:r>
              <a:rPr lang="en-US" sz="2400" dirty="0" smtClean="0"/>
              <a:t> </a:t>
            </a:r>
            <a:r>
              <a:rPr lang="en-US" sz="2400" i="1" dirty="0" smtClean="0"/>
              <a:t>Farewell to Reason</a:t>
            </a:r>
            <a:r>
              <a:rPr lang="en-US" sz="2400" dirty="0" smtClean="0"/>
              <a:t>).</a:t>
            </a:r>
          </a:p>
        </p:txBody>
      </p:sp>
      <p:pic>
        <p:nvPicPr>
          <p:cNvPr id="4"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199" y="3048000"/>
            <a:ext cx="3725161" cy="275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648200" y="3200400"/>
            <a:ext cx="3935083" cy="2123658"/>
          </a:xfrm>
          <a:prstGeom prst="rect">
            <a:avLst/>
          </a:prstGeom>
          <a:noFill/>
        </p:spPr>
        <p:txBody>
          <a:bodyPr wrap="square" rtlCol="0">
            <a:spAutoFit/>
          </a:bodyPr>
          <a:lstStyle/>
          <a:p>
            <a:r>
              <a:rPr lang="en-US" sz="2200" dirty="0" smtClean="0"/>
              <a:t>Specific </a:t>
            </a:r>
            <a:r>
              <a:rPr lang="en-US" sz="2200" dirty="0"/>
              <a:t>humidity in a simulation of Hurricane Katrina making landfall </a:t>
            </a:r>
            <a:r>
              <a:rPr lang="en-US" sz="2200" dirty="0" smtClean="0"/>
              <a:t>Simulating </a:t>
            </a:r>
            <a:r>
              <a:rPr lang="en-US" sz="2200" dirty="0"/>
              <a:t>complex atmospheric phenomena challenges both 21st century </a:t>
            </a:r>
            <a:r>
              <a:rPr lang="en-US" sz="2200" dirty="0" smtClean="0"/>
              <a:t>science and </a:t>
            </a:r>
            <a:r>
              <a:rPr lang="en-US" sz="2200" dirty="0"/>
              <a:t>science teaching</a:t>
            </a:r>
            <a:r>
              <a:rPr lang="en-US" sz="2200" dirty="0" smtClean="0"/>
              <a:t>.</a:t>
            </a:r>
            <a:endParaRPr lang="en-US" sz="2200" dirty="0"/>
          </a:p>
        </p:txBody>
      </p:sp>
    </p:spTree>
    <p:extLst>
      <p:ext uri="{BB962C8B-B14F-4D97-AF65-F5344CB8AC3E}">
        <p14:creationId xmlns:p14="http://schemas.microsoft.com/office/powerpoint/2010/main" val="429139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144012"/>
            <a:ext cx="7162800" cy="3046988"/>
          </a:xfrm>
          <a:prstGeom prst="rect">
            <a:avLst/>
          </a:prstGeom>
        </p:spPr>
        <p:txBody>
          <a:bodyPr wrap="square">
            <a:spAutoFit/>
          </a:bodyPr>
          <a:lstStyle/>
          <a:p>
            <a:r>
              <a:rPr lang="en-US" sz="2400" dirty="0"/>
              <a:t>I </a:t>
            </a:r>
            <a:r>
              <a:rPr lang="en-US" sz="2400" dirty="0" smtClean="0"/>
              <a:t>urge putting aside the </a:t>
            </a:r>
            <a:r>
              <a:rPr lang="en-US" sz="2400" dirty="0"/>
              <a:t>quest for </a:t>
            </a:r>
            <a:r>
              <a:rPr lang="en-US" sz="2400" dirty="0" smtClean="0"/>
              <a:t>scientific unity—the decadal, generic jargon of method from Huxley to the NGSS—as a defining characteristic of science education.</a:t>
            </a:r>
          </a:p>
          <a:p>
            <a:endParaRPr lang="en-US" sz="2400" dirty="0"/>
          </a:p>
          <a:p>
            <a:r>
              <a:rPr lang="en-US" sz="2400" dirty="0" smtClean="0"/>
              <a:t>In the 21</a:t>
            </a:r>
            <a:r>
              <a:rPr lang="en-US" sz="2400" baseline="30000" dirty="0" smtClean="0"/>
              <a:t>st</a:t>
            </a:r>
            <a:r>
              <a:rPr lang="en-US" sz="2400" dirty="0" smtClean="0"/>
              <a:t> century, asking, “In </a:t>
            </a:r>
            <a:r>
              <a:rPr lang="en-US" sz="2400" dirty="0"/>
              <a:t>what ways are the sciences unified?” </a:t>
            </a:r>
            <a:r>
              <a:rPr lang="en-US" sz="2400" dirty="0" smtClean="0"/>
              <a:t>matters </a:t>
            </a:r>
            <a:r>
              <a:rPr lang="en-US" sz="2400" dirty="0"/>
              <a:t>less than “Which sciences, and in what contexts, offer the most value to our social lives and personal interests</a:t>
            </a:r>
            <a:r>
              <a:rPr lang="en-US" sz="2400" dirty="0" smtClean="0"/>
              <a:t>?”</a:t>
            </a: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10200" y="4013200"/>
            <a:ext cx="2209800" cy="215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033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600200"/>
            <a:ext cx="8001000" cy="3416320"/>
          </a:xfrm>
          <a:prstGeom prst="rect">
            <a:avLst/>
          </a:prstGeom>
        </p:spPr>
        <p:txBody>
          <a:bodyPr wrap="square">
            <a:spAutoFit/>
          </a:bodyPr>
          <a:lstStyle/>
          <a:p>
            <a:r>
              <a:rPr lang="en-US" sz="3600" dirty="0" smtClean="0"/>
              <a:t>In order to reform science education, let a search for contexts of value displace the quest to unify the sciences.</a:t>
            </a:r>
          </a:p>
          <a:p>
            <a:endParaRPr lang="en-US" sz="3600" dirty="0"/>
          </a:p>
          <a:p>
            <a:r>
              <a:rPr lang="en-US" sz="3600" dirty="0" smtClean="0"/>
              <a:t>Teach disciplinary contributions to understandings in contexts of value.</a:t>
            </a:r>
          </a:p>
        </p:txBody>
      </p:sp>
      <p:pic>
        <p:nvPicPr>
          <p:cNvPr id="3" name="Picture 4" descr="http://www.doctormacro.com/Images/Laurel%20and%20Hardy/Annex/Annex%20-%20Laurel%20&amp;%20Hardy_02.jpg">
            <a:hlinkClick r:id="rId2" action="ppaction://hlinksldjump"/>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5486400"/>
            <a:ext cx="1711048" cy="115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08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825</TotalTime>
  <Words>3290</Words>
  <Application>Microsoft Office PowerPoint</Application>
  <PresentationFormat>On-screen Show (4:3)</PresentationFormat>
  <Paragraphs>364</Paragraphs>
  <Slides>100</Slides>
  <Notes>11</Notes>
  <HiddenSlides>0</HiddenSlides>
  <MMClips>0</MMClips>
  <ScaleCrop>false</ScaleCrop>
  <HeadingPairs>
    <vt:vector size="4" baseType="variant">
      <vt:variant>
        <vt:lpstr>Theme</vt:lpstr>
      </vt:variant>
      <vt:variant>
        <vt:i4>1</vt:i4>
      </vt:variant>
      <vt:variant>
        <vt:lpstr>Slide Titles</vt:lpstr>
      </vt:variant>
      <vt:variant>
        <vt:i4>100</vt:i4>
      </vt:variant>
    </vt:vector>
  </HeadingPairs>
  <TitlesOfParts>
    <vt:vector size="10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“Ghost Forests” of Coastal Oregon and Washington</vt:lpstr>
      <vt:lpstr>Japanese Tsunami Records</vt:lpstr>
      <vt:lpstr>Native American Oral Histories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Kip Ault</dc:creator>
  <cp:lastModifiedBy>Kip Ault</cp:lastModifiedBy>
  <cp:revision>124</cp:revision>
  <dcterms:created xsi:type="dcterms:W3CDTF">2019-10-09T22:36:21Z</dcterms:created>
  <dcterms:modified xsi:type="dcterms:W3CDTF">2019-10-21T00:36:22Z</dcterms:modified>
</cp:coreProperties>
</file>